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64382" y="1617979"/>
            <a:ext cx="7615235" cy="1479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566243"/>
            <a:ext cx="6400800" cy="719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6888479" y="4767072"/>
            <a:ext cx="240792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 h="0">
                <a:moveTo>
                  <a:pt x="0" y="0"/>
                </a:moveTo>
                <a:lnTo>
                  <a:pt x="2020283" y="1"/>
                </a:lnTo>
              </a:path>
            </a:pathLst>
          </a:custGeom>
          <a:ln w="12700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6845808" y="4654296"/>
            <a:ext cx="326135" cy="100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6885348" y="4672257"/>
            <a:ext cx="246379" cy="20320"/>
          </a:xfrm>
          <a:custGeom>
            <a:avLst/>
            <a:gdLst/>
            <a:ahLst/>
            <a:cxnLst/>
            <a:rect l="l" t="t" r="r" b="b"/>
            <a:pathLst>
              <a:path w="246379" h="20320">
                <a:moveTo>
                  <a:pt x="246234" y="0"/>
                </a:moveTo>
                <a:lnTo>
                  <a:pt x="0" y="0"/>
                </a:lnTo>
                <a:lnTo>
                  <a:pt x="0" y="20117"/>
                </a:lnTo>
                <a:lnTo>
                  <a:pt x="246234" y="20117"/>
                </a:lnTo>
                <a:lnTo>
                  <a:pt x="2462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335279" y="4611623"/>
            <a:ext cx="1703832" cy="384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448055" y="914400"/>
            <a:ext cx="8513064" cy="38526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50" b="1" i="0">
                <a:solidFill>
                  <a:srgbClr val="1BB398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6888479" y="4767071"/>
            <a:ext cx="240792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6871474" y="4684064"/>
            <a:ext cx="2020570" cy="0"/>
          </a:xfrm>
          <a:custGeom>
            <a:avLst/>
            <a:gdLst/>
            <a:ahLst/>
            <a:cxnLst/>
            <a:rect l="l" t="t" r="r" b="b"/>
            <a:pathLst>
              <a:path w="2020570" h="0">
                <a:moveTo>
                  <a:pt x="0" y="0"/>
                </a:moveTo>
                <a:lnTo>
                  <a:pt x="2020283" y="1"/>
                </a:lnTo>
              </a:path>
            </a:pathLst>
          </a:custGeom>
          <a:ln w="12700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6845808" y="4654295"/>
            <a:ext cx="326135" cy="100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6885348" y="4672257"/>
            <a:ext cx="246379" cy="20320"/>
          </a:xfrm>
          <a:custGeom>
            <a:avLst/>
            <a:gdLst/>
            <a:ahLst/>
            <a:cxnLst/>
            <a:rect l="l" t="t" r="r" b="b"/>
            <a:pathLst>
              <a:path w="246379" h="20320">
                <a:moveTo>
                  <a:pt x="246234" y="0"/>
                </a:moveTo>
                <a:lnTo>
                  <a:pt x="0" y="0"/>
                </a:lnTo>
                <a:lnTo>
                  <a:pt x="0" y="20117"/>
                </a:lnTo>
                <a:lnTo>
                  <a:pt x="246234" y="20117"/>
                </a:lnTo>
                <a:lnTo>
                  <a:pt x="2462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335279" y="4611624"/>
            <a:ext cx="1703832" cy="384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6888480" y="4767071"/>
            <a:ext cx="240792" cy="22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2244" y="196596"/>
            <a:ext cx="8459511" cy="33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6183" y="877296"/>
            <a:ext cx="8051632" cy="2024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1" i="0">
                <a:solidFill>
                  <a:srgbClr val="1BB398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9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2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3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4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7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hyperlink" Target="http://www.docker.com/" TargetMode="External"/><Relationship Id="rId8" Type="http://schemas.openxmlformats.org/officeDocument/2006/relationships/image" Target="../media/image29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30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1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32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35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hyperlink" Target="http://www.nomadproject.io/" TargetMode="Externa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38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0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42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45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48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1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51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54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57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2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60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63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3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33772" y="4792636"/>
            <a:ext cx="1219200" cy="1714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ts val="600"/>
              </a:lnSpc>
              <a:spcBef>
                <a:spcPts val="1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45807" y="4654296"/>
            <a:ext cx="2045970" cy="100965"/>
            <a:chOff x="6845807" y="4654296"/>
            <a:chExt cx="2045970" cy="100965"/>
          </a:xfrm>
        </p:grpSpPr>
        <p:sp>
          <p:nvSpPr>
            <p:cNvPr id="4" name="object 4"/>
            <p:cNvSpPr/>
            <p:nvPr/>
          </p:nvSpPr>
          <p:spPr>
            <a:xfrm>
              <a:off x="6871474" y="468406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70" h="0">
                  <a:moveTo>
                    <a:pt x="0" y="0"/>
                  </a:moveTo>
                  <a:lnTo>
                    <a:pt x="202028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45807" y="4654296"/>
              <a:ext cx="326135" cy="1005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85347" y="4672257"/>
              <a:ext cx="246379" cy="20320"/>
            </a:xfrm>
            <a:custGeom>
              <a:avLst/>
              <a:gdLst/>
              <a:ahLst/>
              <a:cxnLst/>
              <a:rect l="l" t="t" r="r" b="b"/>
              <a:pathLst>
                <a:path w="246379" h="20320">
                  <a:moveTo>
                    <a:pt x="246234" y="0"/>
                  </a:moveTo>
                  <a:lnTo>
                    <a:pt x="0" y="0"/>
                  </a:lnTo>
                  <a:lnTo>
                    <a:pt x="0" y="20117"/>
                  </a:lnTo>
                  <a:lnTo>
                    <a:pt x="246234" y="20117"/>
                  </a:lnTo>
                  <a:lnTo>
                    <a:pt x="2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335279" y="4611623"/>
              <a:ext cx="1703832" cy="384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58055" y="975360"/>
              <a:ext cx="627888" cy="6065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815" rIns="0" bIns="0" rtlCol="0" vert="horz">
            <a:spAutoFit/>
          </a:bodyPr>
          <a:lstStyle/>
          <a:p>
            <a:pPr marL="12700" marR="5080" indent="1324610">
              <a:lnSpc>
                <a:spcPts val="5690"/>
              </a:lnSpc>
              <a:spcBef>
                <a:spcPts val="345"/>
              </a:spcBef>
            </a:pPr>
            <a:r>
              <a:rPr dirty="0" spc="25"/>
              <a:t>Beginner’s </a:t>
            </a:r>
            <a:r>
              <a:rPr dirty="0" spc="100"/>
              <a:t>Guide </a:t>
            </a:r>
            <a:r>
              <a:rPr dirty="0" spc="55"/>
              <a:t>to  </a:t>
            </a:r>
            <a:r>
              <a:rPr dirty="0" spc="105"/>
              <a:t>Containers </a:t>
            </a:r>
            <a:r>
              <a:rPr dirty="0" spc="125"/>
              <a:t>and</a:t>
            </a:r>
            <a:r>
              <a:rPr dirty="0" spc="-615"/>
              <a:t> </a:t>
            </a:r>
            <a:r>
              <a:rPr dirty="0" spc="85"/>
              <a:t>Orchestration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331975" y="3550920"/>
            <a:ext cx="6480175" cy="807720"/>
            <a:chOff x="1331975" y="3550920"/>
            <a:chExt cx="6480175" cy="807720"/>
          </a:xfrm>
        </p:grpSpPr>
        <p:sp>
          <p:nvSpPr>
            <p:cNvPr id="13" name="object 13"/>
            <p:cNvSpPr/>
            <p:nvPr/>
          </p:nvSpPr>
          <p:spPr>
            <a:xfrm>
              <a:off x="1331975" y="3550920"/>
              <a:ext cx="6480048" cy="7955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61359" y="3633216"/>
              <a:ext cx="2621280" cy="7254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wrap="square" lIns="0" tIns="12446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980"/>
              </a:spcBef>
            </a:pPr>
            <a:r>
              <a:rPr dirty="0" sz="2400" spc="5">
                <a:solidFill>
                  <a:srgbClr val="FFFFFF"/>
                </a:solidFill>
                <a:latin typeface="Calibri"/>
                <a:cs typeface="Calibri"/>
              </a:rPr>
              <a:t>Why</a:t>
            </a:r>
            <a:r>
              <a:rPr dirty="0" sz="2400" spc="-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Calibri"/>
                <a:cs typeface="Calibri"/>
              </a:rPr>
              <a:t>Containers?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6595" y="49167"/>
            <a:ext cx="8406328" cy="4615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21072" y="4779936"/>
            <a:ext cx="1244600" cy="196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6602" y="23289"/>
            <a:ext cx="7957305" cy="4615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21072" y="4779936"/>
            <a:ext cx="1244600" cy="196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33772" y="4792636"/>
            <a:ext cx="1219200" cy="1714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ts val="600"/>
              </a:lnSpc>
              <a:spcBef>
                <a:spcPts val="1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45807" y="4654296"/>
            <a:ext cx="2045970" cy="100965"/>
            <a:chOff x="6845807" y="4654296"/>
            <a:chExt cx="2045970" cy="100965"/>
          </a:xfrm>
        </p:grpSpPr>
        <p:sp>
          <p:nvSpPr>
            <p:cNvPr id="4" name="object 4"/>
            <p:cNvSpPr/>
            <p:nvPr/>
          </p:nvSpPr>
          <p:spPr>
            <a:xfrm>
              <a:off x="6871474" y="468406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70" h="0">
                  <a:moveTo>
                    <a:pt x="0" y="0"/>
                  </a:moveTo>
                  <a:lnTo>
                    <a:pt x="202028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45807" y="4654296"/>
              <a:ext cx="326135" cy="1005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85347" y="4672257"/>
              <a:ext cx="246379" cy="20320"/>
            </a:xfrm>
            <a:custGeom>
              <a:avLst/>
              <a:gdLst/>
              <a:ahLst/>
              <a:cxnLst/>
              <a:rect l="l" t="t" r="r" b="b"/>
              <a:pathLst>
                <a:path w="246379" h="20320">
                  <a:moveTo>
                    <a:pt x="246234" y="0"/>
                  </a:moveTo>
                  <a:lnTo>
                    <a:pt x="0" y="0"/>
                  </a:lnTo>
                  <a:lnTo>
                    <a:pt x="0" y="20117"/>
                  </a:lnTo>
                  <a:lnTo>
                    <a:pt x="246234" y="20117"/>
                  </a:lnTo>
                  <a:lnTo>
                    <a:pt x="2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335279" y="4611623"/>
              <a:ext cx="1703832" cy="384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58055" y="975360"/>
              <a:ext cx="627888" cy="6065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815" rIns="0" bIns="0" rtlCol="0" vert="horz">
            <a:spAutoFit/>
          </a:bodyPr>
          <a:lstStyle/>
          <a:p>
            <a:pPr marL="12700" marR="5080" indent="1324610">
              <a:lnSpc>
                <a:spcPts val="5690"/>
              </a:lnSpc>
              <a:spcBef>
                <a:spcPts val="345"/>
              </a:spcBef>
            </a:pPr>
            <a:r>
              <a:rPr dirty="0" spc="25"/>
              <a:t>Beginner’s </a:t>
            </a:r>
            <a:r>
              <a:rPr dirty="0" spc="100"/>
              <a:t>Guide </a:t>
            </a:r>
            <a:r>
              <a:rPr dirty="0" spc="55"/>
              <a:t>to  </a:t>
            </a:r>
            <a:r>
              <a:rPr dirty="0" spc="105"/>
              <a:t>Containers </a:t>
            </a:r>
            <a:r>
              <a:rPr dirty="0" spc="125"/>
              <a:t>and</a:t>
            </a:r>
            <a:r>
              <a:rPr dirty="0" spc="-615"/>
              <a:t> </a:t>
            </a:r>
            <a:r>
              <a:rPr dirty="0" spc="85"/>
              <a:t>Orchestration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331975" y="3550920"/>
            <a:ext cx="6480175" cy="807720"/>
            <a:chOff x="1331975" y="3550920"/>
            <a:chExt cx="6480175" cy="807720"/>
          </a:xfrm>
        </p:grpSpPr>
        <p:sp>
          <p:nvSpPr>
            <p:cNvPr id="13" name="object 13"/>
            <p:cNvSpPr/>
            <p:nvPr/>
          </p:nvSpPr>
          <p:spPr>
            <a:xfrm>
              <a:off x="1331975" y="3550920"/>
              <a:ext cx="6480048" cy="7955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886455" y="3633216"/>
              <a:ext cx="3371088" cy="7254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wrap="square" lIns="0" tIns="1244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dirty="0" sz="2400" spc="1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dirty="0" sz="2400" spc="2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2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35">
                <a:solidFill>
                  <a:srgbClr val="FFFFFF"/>
                </a:solidFill>
                <a:latin typeface="Calibri"/>
                <a:cs typeface="Calibri"/>
              </a:rPr>
              <a:t>Orchestration?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79" y="867334"/>
            <a:ext cx="8625840" cy="4128770"/>
            <a:chOff x="335279" y="867334"/>
            <a:chExt cx="8625840" cy="4128770"/>
          </a:xfrm>
        </p:grpSpPr>
        <p:sp>
          <p:nvSpPr>
            <p:cNvPr id="3" name="object 3"/>
            <p:cNvSpPr/>
            <p:nvPr/>
          </p:nvSpPr>
          <p:spPr>
            <a:xfrm>
              <a:off x="432815" y="905256"/>
              <a:ext cx="8147304" cy="39014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2456815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What </a:t>
            </a:r>
            <a:r>
              <a:rPr dirty="0" spc="15"/>
              <a:t>is</a:t>
            </a:r>
            <a:r>
              <a:rPr dirty="0" spc="-275"/>
              <a:t> </a:t>
            </a:r>
            <a:r>
              <a:rPr dirty="0" spc="30"/>
              <a:t>Orchestration?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21072" y="4779936"/>
            <a:ext cx="1244600" cy="196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431" y="876300"/>
            <a:ext cx="7675245" cy="3475990"/>
          </a:xfrm>
          <a:prstGeom prst="rect">
            <a:avLst/>
          </a:prstGeom>
        </p:spPr>
        <p:txBody>
          <a:bodyPr wrap="square" lIns="0" tIns="29845" rIns="0" bIns="0" rtlCol="0" vert="horz">
            <a:spAutoFit/>
          </a:bodyPr>
          <a:lstStyle/>
          <a:p>
            <a:pPr marL="12700" marR="167640">
              <a:lnSpc>
                <a:spcPts val="1580"/>
              </a:lnSpc>
              <a:spcBef>
                <a:spcPts val="235"/>
              </a:spcBef>
            </a:pPr>
            <a:r>
              <a:rPr dirty="0" sz="1350" spc="60" b="1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FFFFFF"/>
                </a:solidFill>
                <a:latin typeface="Calibri"/>
                <a:cs typeface="Calibri"/>
              </a:rPr>
              <a:t>Orchestration</a:t>
            </a:r>
            <a:r>
              <a:rPr dirty="0" sz="135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simply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refers</a:t>
            </a:r>
            <a:r>
              <a:rPr dirty="0" sz="1400" spc="-5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50">
                <a:solidFill>
                  <a:srgbClr val="1BB398"/>
                </a:solidFill>
                <a:latin typeface="Calibri"/>
                <a:cs typeface="Calibri"/>
              </a:rPr>
              <a:t>processes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45">
                <a:solidFill>
                  <a:srgbClr val="1BB398"/>
                </a:solidFill>
                <a:latin typeface="Calibri"/>
                <a:cs typeface="Calibri"/>
              </a:rPr>
              <a:t>used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manage</a:t>
            </a:r>
            <a:r>
              <a:rPr dirty="0" sz="1400" spc="-5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automate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the 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management </a:t>
            </a:r>
            <a:r>
              <a:rPr dirty="0" sz="1400" spc="20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400" spc="-1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containers.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For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example: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400" spc="-35">
                <a:solidFill>
                  <a:srgbClr val="1BB398"/>
                </a:solidFill>
                <a:latin typeface="Calibri"/>
                <a:cs typeface="Calibri"/>
              </a:rPr>
              <a:t>I</a:t>
            </a:r>
            <a:r>
              <a:rPr dirty="0" sz="1400" spc="-8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BB398"/>
                </a:solidFill>
                <a:latin typeface="Calibri"/>
                <a:cs typeface="Calibri"/>
              </a:rPr>
              <a:t>want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0">
                <a:solidFill>
                  <a:srgbClr val="1BB398"/>
                </a:solidFill>
                <a:latin typeface="Calibri"/>
                <a:cs typeface="Calibri"/>
              </a:rPr>
              <a:t>start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5">
                <a:solidFill>
                  <a:srgbClr val="1BB398"/>
                </a:solidFill>
                <a:latin typeface="Calibri"/>
                <a:cs typeface="Calibri"/>
              </a:rPr>
              <a:t>up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5">
                <a:solidFill>
                  <a:srgbClr val="1BB398"/>
                </a:solidFill>
                <a:latin typeface="Calibri"/>
                <a:cs typeface="Calibri"/>
              </a:rPr>
              <a:t>set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0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BB398"/>
                </a:solidFill>
                <a:latin typeface="Calibri"/>
                <a:cs typeface="Calibri"/>
              </a:rPr>
              <a:t>five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1BB398"/>
                </a:solidFill>
                <a:latin typeface="Calibri"/>
                <a:cs typeface="Calibri"/>
              </a:rPr>
              <a:t>in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0">
                <a:solidFill>
                  <a:srgbClr val="1BB398"/>
                </a:solidFill>
                <a:latin typeface="Calibri"/>
                <a:cs typeface="Calibri"/>
              </a:rPr>
              <a:t>production.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400" spc="-35">
                <a:solidFill>
                  <a:srgbClr val="1BB398"/>
                </a:solidFill>
                <a:latin typeface="Calibri"/>
                <a:cs typeface="Calibri"/>
              </a:rPr>
              <a:t>I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5">
                <a:solidFill>
                  <a:srgbClr val="1BB398"/>
                </a:solidFill>
                <a:latin typeface="Calibri"/>
                <a:cs typeface="Calibri"/>
              </a:rPr>
              <a:t>could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0">
                <a:solidFill>
                  <a:srgbClr val="1BB398"/>
                </a:solidFill>
                <a:latin typeface="Calibri"/>
                <a:cs typeface="Calibri"/>
              </a:rPr>
              <a:t>spin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5">
                <a:solidFill>
                  <a:srgbClr val="1BB398"/>
                </a:solidFill>
                <a:latin typeface="Calibri"/>
                <a:cs typeface="Calibri"/>
              </a:rPr>
              <a:t>up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50">
                <a:solidFill>
                  <a:srgbClr val="1BB398"/>
                </a:solidFill>
                <a:latin typeface="Calibri"/>
                <a:cs typeface="Calibri"/>
              </a:rPr>
              <a:t>each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container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1BB398"/>
                </a:solidFill>
                <a:latin typeface="Calibri"/>
                <a:cs typeface="Calibri"/>
              </a:rPr>
              <a:t>manually.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400" spc="-5">
                <a:solidFill>
                  <a:srgbClr val="1BB398"/>
                </a:solidFill>
                <a:latin typeface="Calibri"/>
                <a:cs typeface="Calibri"/>
              </a:rPr>
              <a:t>Or,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35">
                <a:solidFill>
                  <a:srgbClr val="1BB398"/>
                </a:solidFill>
                <a:latin typeface="Calibri"/>
                <a:cs typeface="Calibri"/>
              </a:rPr>
              <a:t>I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5">
                <a:solidFill>
                  <a:srgbClr val="1BB398"/>
                </a:solidFill>
                <a:latin typeface="Calibri"/>
                <a:cs typeface="Calibri"/>
              </a:rPr>
              <a:t>could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1BB398"/>
                </a:solidFill>
                <a:latin typeface="Calibri"/>
                <a:cs typeface="Calibri"/>
              </a:rPr>
              <a:t>tell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0">
                <a:solidFill>
                  <a:srgbClr val="1BB398"/>
                </a:solidFill>
                <a:latin typeface="Calibri"/>
                <a:cs typeface="Calibri"/>
              </a:rPr>
              <a:t>an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FFFFFF"/>
                </a:solidFill>
                <a:latin typeface="Calibri"/>
                <a:cs typeface="Calibri"/>
              </a:rPr>
              <a:t>orchestration</a:t>
            </a:r>
            <a:r>
              <a:rPr dirty="0" sz="135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FFFFFF"/>
                </a:solidFill>
                <a:latin typeface="Calibri"/>
                <a:cs typeface="Calibri"/>
              </a:rPr>
              <a:t>tool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like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Kubernetes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5">
                <a:solidFill>
                  <a:srgbClr val="1BB398"/>
                </a:solidFill>
                <a:latin typeface="Calibri"/>
                <a:cs typeface="Calibri"/>
              </a:rPr>
              <a:t>that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35">
                <a:solidFill>
                  <a:srgbClr val="1BB398"/>
                </a:solidFill>
                <a:latin typeface="Calibri"/>
                <a:cs typeface="Calibri"/>
              </a:rPr>
              <a:t>I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BB398"/>
                </a:solidFill>
                <a:latin typeface="Calibri"/>
                <a:cs typeface="Calibri"/>
              </a:rPr>
              <a:t>want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BB398"/>
                </a:solidFill>
                <a:latin typeface="Calibri"/>
                <a:cs typeface="Calibri"/>
              </a:rPr>
              <a:t>five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containers,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1BB398"/>
                </a:solidFill>
                <a:latin typeface="Calibri"/>
                <a:cs typeface="Calibri"/>
              </a:rPr>
              <a:t>let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BB398"/>
                </a:solidFill>
                <a:latin typeface="Calibri"/>
                <a:cs typeface="Calibri"/>
              </a:rPr>
              <a:t>tool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45">
                <a:solidFill>
                  <a:srgbClr val="1BB398"/>
                </a:solidFill>
                <a:latin typeface="Calibri"/>
                <a:cs typeface="Calibri"/>
              </a:rPr>
              <a:t>do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50">
                <a:solidFill>
                  <a:srgbClr val="1BB398"/>
                </a:solidFill>
                <a:latin typeface="Calibri"/>
                <a:cs typeface="Calibri"/>
              </a:rPr>
              <a:t>it.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Calibri"/>
              <a:cs typeface="Calibri"/>
            </a:endParaRPr>
          </a:p>
          <a:p>
            <a:pPr marL="12700" marR="2324100">
              <a:lnSpc>
                <a:spcPct val="101400"/>
              </a:lnSpc>
            </a:pP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For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0">
                <a:solidFill>
                  <a:srgbClr val="1BB398"/>
                </a:solidFill>
                <a:latin typeface="Calibri"/>
                <a:cs typeface="Calibri"/>
              </a:rPr>
              <a:t>sake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0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0">
                <a:solidFill>
                  <a:srgbClr val="1BB398"/>
                </a:solidFill>
                <a:latin typeface="Calibri"/>
                <a:cs typeface="Calibri"/>
              </a:rPr>
              <a:t>redundancy,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1BB398"/>
                </a:solidFill>
                <a:latin typeface="Calibri"/>
                <a:cs typeface="Calibri"/>
              </a:rPr>
              <a:t>it’s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good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idea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spin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40">
                <a:solidFill>
                  <a:srgbClr val="1BB398"/>
                </a:solidFill>
                <a:latin typeface="Calibri"/>
                <a:cs typeface="Calibri"/>
              </a:rPr>
              <a:t>up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40">
                <a:solidFill>
                  <a:srgbClr val="1BB398"/>
                </a:solidFill>
                <a:latin typeface="Calibri"/>
                <a:cs typeface="Calibri"/>
              </a:rPr>
              <a:t>my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BB398"/>
                </a:solidFill>
                <a:latin typeface="Calibri"/>
                <a:cs typeface="Calibri"/>
              </a:rPr>
              <a:t>five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containers  on </a:t>
            </a:r>
            <a:r>
              <a:rPr dirty="0" sz="1400">
                <a:solidFill>
                  <a:srgbClr val="1BB398"/>
                </a:solidFill>
                <a:latin typeface="Calibri"/>
                <a:cs typeface="Calibri"/>
              </a:rPr>
              <a:t>five </a:t>
            </a:r>
            <a:r>
              <a:rPr dirty="0" sz="1400" spc="10">
                <a:solidFill>
                  <a:srgbClr val="1BB398"/>
                </a:solidFill>
                <a:latin typeface="Calibri"/>
                <a:cs typeface="Calibri"/>
              </a:rPr>
              <a:t>different</a:t>
            </a:r>
            <a:r>
              <a:rPr dirty="0" sz="1400" spc="-229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hosts.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Calibri"/>
              <a:cs typeface="Calibri"/>
            </a:endParaRPr>
          </a:p>
          <a:p>
            <a:pPr marL="12700" marR="2366010">
              <a:lnSpc>
                <a:spcPct val="101400"/>
              </a:lnSpc>
              <a:spcBef>
                <a:spcPts val="5"/>
              </a:spcBef>
            </a:pPr>
            <a:r>
              <a:rPr dirty="0" sz="1400" spc="55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FFFFFF"/>
                </a:solidFill>
                <a:latin typeface="Calibri"/>
                <a:cs typeface="Calibri"/>
              </a:rPr>
              <a:t>complex</a:t>
            </a:r>
            <a:r>
              <a:rPr dirty="0" sz="135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40">
                <a:solidFill>
                  <a:srgbClr val="1BB398"/>
                </a:solidFill>
                <a:latin typeface="Calibri"/>
                <a:cs typeface="Calibri"/>
              </a:rPr>
              <a:t>my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0">
                <a:solidFill>
                  <a:srgbClr val="1BB398"/>
                </a:solidFill>
                <a:latin typeface="Calibri"/>
                <a:cs typeface="Calibri"/>
              </a:rPr>
              <a:t>requirements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BB398"/>
                </a:solidFill>
                <a:latin typeface="Calibri"/>
                <a:cs typeface="Calibri"/>
              </a:rPr>
              <a:t>for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0">
                <a:solidFill>
                  <a:srgbClr val="1BB398"/>
                </a:solidFill>
                <a:latin typeface="Calibri"/>
                <a:cs typeface="Calibri"/>
              </a:rPr>
              <a:t>managing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5">
                <a:solidFill>
                  <a:srgbClr val="1BB398"/>
                </a:solidFill>
                <a:latin typeface="Calibri"/>
                <a:cs typeface="Calibri"/>
              </a:rPr>
              <a:t>become, 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FFFFFF"/>
                </a:solidFill>
                <a:latin typeface="Calibri"/>
                <a:cs typeface="Calibri"/>
              </a:rPr>
              <a:t>useful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40">
                <a:solidFill>
                  <a:srgbClr val="1BB398"/>
                </a:solidFill>
                <a:latin typeface="Calibri"/>
                <a:cs typeface="Calibri"/>
              </a:rPr>
              <a:t>my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orchestration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tools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become!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79" y="867334"/>
            <a:ext cx="8625840" cy="4128770"/>
            <a:chOff x="335279" y="867334"/>
            <a:chExt cx="8625840" cy="4128770"/>
          </a:xfrm>
        </p:grpSpPr>
        <p:sp>
          <p:nvSpPr>
            <p:cNvPr id="3" name="object 3"/>
            <p:cNvSpPr/>
            <p:nvPr/>
          </p:nvSpPr>
          <p:spPr>
            <a:xfrm>
              <a:off x="432815" y="905256"/>
              <a:ext cx="6184392" cy="37612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514731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0"/>
              <a:t>Another</a:t>
            </a:r>
            <a:r>
              <a:rPr dirty="0" spc="-105"/>
              <a:t> </a:t>
            </a:r>
            <a:r>
              <a:rPr dirty="0" spc="35"/>
              <a:t>Example:</a:t>
            </a:r>
            <a:r>
              <a:rPr dirty="0" spc="-105"/>
              <a:t> </a:t>
            </a:r>
            <a:r>
              <a:rPr dirty="0" spc="40"/>
              <a:t>Zero-Downtime</a:t>
            </a:r>
            <a:r>
              <a:rPr dirty="0" spc="-100"/>
              <a:t> </a:t>
            </a:r>
            <a:r>
              <a:rPr dirty="0" spc="45"/>
              <a:t>Deployments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21072" y="4779936"/>
            <a:ext cx="1244600" cy="196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431" y="812292"/>
            <a:ext cx="5710555" cy="3399790"/>
          </a:xfrm>
          <a:prstGeom prst="rect">
            <a:avLst/>
          </a:prstGeom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400" spc="-15">
                <a:solidFill>
                  <a:srgbClr val="1BB398"/>
                </a:solidFill>
                <a:latin typeface="Calibri"/>
                <a:cs typeface="Calibri"/>
              </a:rPr>
              <a:t>In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0">
                <a:solidFill>
                  <a:srgbClr val="1BB398"/>
                </a:solidFill>
                <a:latin typeface="Calibri"/>
                <a:cs typeface="Calibri"/>
              </a:rPr>
              <a:t>old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0">
                <a:solidFill>
                  <a:srgbClr val="1BB398"/>
                </a:solidFill>
                <a:latin typeface="Calibri"/>
                <a:cs typeface="Calibri"/>
              </a:rPr>
              <a:t>days,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deployments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1BB398"/>
                </a:solidFill>
                <a:latin typeface="Calibri"/>
                <a:cs typeface="Calibri"/>
              </a:rPr>
              <a:t>went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1BB398"/>
                </a:solidFill>
                <a:latin typeface="Calibri"/>
                <a:cs typeface="Calibri"/>
              </a:rPr>
              <a:t>like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BB398"/>
                </a:solidFill>
                <a:latin typeface="Calibri"/>
                <a:cs typeface="Calibri"/>
              </a:rPr>
              <a:t>this:</a:t>
            </a:r>
            <a:endParaRPr sz="1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Take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server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5">
                <a:solidFill>
                  <a:srgbClr val="1BB398"/>
                </a:solidFill>
                <a:latin typeface="Calibri"/>
                <a:cs typeface="Calibri"/>
              </a:rPr>
              <a:t>down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BB398"/>
                </a:solidFill>
                <a:latin typeface="Calibri"/>
                <a:cs typeface="Calibri"/>
              </a:rPr>
              <a:t>for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maintenance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BB398"/>
                </a:solidFill>
                <a:latin typeface="Calibri"/>
                <a:cs typeface="Calibri"/>
              </a:rPr>
              <a:t>(it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0">
                <a:solidFill>
                  <a:srgbClr val="1BB398"/>
                </a:solidFill>
                <a:latin typeface="Calibri"/>
                <a:cs typeface="Calibri"/>
              </a:rPr>
              <a:t>is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5">
                <a:solidFill>
                  <a:srgbClr val="1BB398"/>
                </a:solidFill>
                <a:latin typeface="Calibri"/>
                <a:cs typeface="Calibri"/>
              </a:rPr>
              <a:t>unavailable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customers).</a:t>
            </a:r>
            <a:endParaRPr sz="1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Perform the</a:t>
            </a:r>
            <a:r>
              <a:rPr dirty="0" sz="1400" spc="-15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deployment.</a:t>
            </a:r>
            <a:endParaRPr sz="1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400" spc="-5">
                <a:solidFill>
                  <a:srgbClr val="1BB398"/>
                </a:solidFill>
                <a:latin typeface="Calibri"/>
                <a:cs typeface="Calibri"/>
              </a:rPr>
              <a:t>Bring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server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5">
                <a:solidFill>
                  <a:srgbClr val="1BB398"/>
                </a:solidFill>
                <a:latin typeface="Calibri"/>
                <a:cs typeface="Calibri"/>
              </a:rPr>
              <a:t>back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BB398"/>
                </a:solidFill>
                <a:latin typeface="Calibri"/>
                <a:cs typeface="Calibri"/>
              </a:rPr>
              <a:t>up.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Calibri"/>
                <a:cs typeface="Calibri"/>
              </a:rPr>
              <a:t>zero-downtime</a:t>
            </a:r>
            <a:r>
              <a:rPr dirty="0" sz="1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r>
              <a:rPr dirty="0" sz="14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1BB398"/>
                </a:solidFill>
                <a:latin typeface="Calibri"/>
                <a:cs typeface="Calibri"/>
              </a:rPr>
              <a:t>(with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containers)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goes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1BB398"/>
                </a:solidFill>
                <a:latin typeface="Calibri"/>
                <a:cs typeface="Calibri"/>
              </a:rPr>
              <a:t>like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BB398"/>
                </a:solidFill>
                <a:latin typeface="Calibri"/>
                <a:cs typeface="Calibri"/>
              </a:rPr>
              <a:t>this:</a:t>
            </a:r>
            <a:endParaRPr sz="1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Spin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40">
                <a:solidFill>
                  <a:srgbClr val="1BB398"/>
                </a:solidFill>
                <a:latin typeface="Calibri"/>
                <a:cs typeface="Calibri"/>
              </a:rPr>
              <a:t>up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BB398"/>
                </a:solidFill>
                <a:latin typeface="Calibri"/>
                <a:cs typeface="Calibri"/>
              </a:rPr>
              <a:t>running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1BB398"/>
                </a:solidFill>
                <a:latin typeface="Calibri"/>
                <a:cs typeface="Calibri"/>
              </a:rPr>
              <a:t>new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code.</a:t>
            </a:r>
            <a:endParaRPr sz="1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When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they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0">
                <a:solidFill>
                  <a:srgbClr val="1BB398"/>
                </a:solidFill>
                <a:latin typeface="Calibri"/>
                <a:cs typeface="Calibri"/>
              </a:rPr>
              <a:t>are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1BB398"/>
                </a:solidFill>
                <a:latin typeface="Calibri"/>
                <a:cs typeface="Calibri"/>
              </a:rPr>
              <a:t>fully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1BB398"/>
                </a:solidFill>
                <a:latin typeface="Calibri"/>
                <a:cs typeface="Calibri"/>
              </a:rPr>
              <a:t>up,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0">
                <a:solidFill>
                  <a:srgbClr val="1BB398"/>
                </a:solidFill>
                <a:latin typeface="Calibri"/>
                <a:cs typeface="Calibri"/>
              </a:rPr>
              <a:t>direct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user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0">
                <a:solidFill>
                  <a:srgbClr val="1BB398"/>
                </a:solidFill>
                <a:latin typeface="Calibri"/>
                <a:cs typeface="Calibri"/>
              </a:rPr>
              <a:t>traffic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1BB398"/>
                </a:solidFill>
                <a:latin typeface="Calibri"/>
                <a:cs typeface="Calibri"/>
              </a:rPr>
              <a:t>new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containers.</a:t>
            </a:r>
            <a:endParaRPr sz="1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400" spc="35">
                <a:solidFill>
                  <a:srgbClr val="1BB398"/>
                </a:solidFill>
                <a:latin typeface="Calibri"/>
                <a:cs typeface="Calibri"/>
              </a:rPr>
              <a:t>Remove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0">
                <a:solidFill>
                  <a:srgbClr val="1BB398"/>
                </a:solidFill>
                <a:latin typeface="Calibri"/>
                <a:cs typeface="Calibri"/>
              </a:rPr>
              <a:t>old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1BB398"/>
                </a:solidFill>
                <a:latin typeface="Calibri"/>
                <a:cs typeface="Calibri"/>
              </a:rPr>
              <a:t>running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0">
                <a:solidFill>
                  <a:srgbClr val="1BB398"/>
                </a:solidFill>
                <a:latin typeface="Calibri"/>
                <a:cs typeface="Calibri"/>
              </a:rPr>
              <a:t>old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code.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5">
                <a:solidFill>
                  <a:srgbClr val="1BB398"/>
                </a:solidFill>
                <a:latin typeface="Calibri"/>
                <a:cs typeface="Calibri"/>
              </a:rPr>
              <a:t>No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0">
                <a:solidFill>
                  <a:srgbClr val="1BB398"/>
                </a:solidFill>
                <a:latin typeface="Calibri"/>
                <a:cs typeface="Calibri"/>
              </a:rPr>
              <a:t>downtime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BB398"/>
                </a:solidFill>
                <a:latin typeface="Calibri"/>
                <a:cs typeface="Calibri"/>
              </a:rPr>
              <a:t>for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5">
                <a:solidFill>
                  <a:srgbClr val="1BB398"/>
                </a:solidFill>
                <a:latin typeface="Calibri"/>
                <a:cs typeface="Calibri"/>
              </a:rPr>
              <a:t>users!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Calibri"/>
              <a:cs typeface="Calibri"/>
            </a:endParaRPr>
          </a:p>
          <a:p>
            <a:pPr marL="12700" marR="1356995">
              <a:lnSpc>
                <a:spcPts val="1580"/>
              </a:lnSpc>
              <a:spcBef>
                <a:spcPts val="5"/>
              </a:spcBef>
            </a:pPr>
            <a:r>
              <a:rPr dirty="0" sz="1400" spc="5">
                <a:solidFill>
                  <a:srgbClr val="1BB398"/>
                </a:solidFill>
                <a:latin typeface="Calibri"/>
                <a:cs typeface="Calibri"/>
              </a:rPr>
              <a:t>How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45">
                <a:solidFill>
                  <a:srgbClr val="1BB398"/>
                </a:solidFill>
                <a:latin typeface="Calibri"/>
                <a:cs typeface="Calibri"/>
              </a:rPr>
              <a:t>do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0">
                <a:solidFill>
                  <a:srgbClr val="1BB398"/>
                </a:solidFill>
                <a:latin typeface="Calibri"/>
                <a:cs typeface="Calibri"/>
              </a:rPr>
              <a:t>coordinate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those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45">
                <a:solidFill>
                  <a:srgbClr val="1BB398"/>
                </a:solidFill>
                <a:latin typeface="Calibri"/>
                <a:cs typeface="Calibri"/>
              </a:rPr>
              <a:t>steps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0">
                <a:solidFill>
                  <a:srgbClr val="1BB398"/>
                </a:solidFill>
                <a:latin typeface="Calibri"/>
                <a:cs typeface="Calibri"/>
              </a:rPr>
              <a:t>quickly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5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5">
                <a:solidFill>
                  <a:srgbClr val="1BB398"/>
                </a:solidFill>
                <a:latin typeface="Calibri"/>
                <a:cs typeface="Calibri"/>
              </a:rPr>
              <a:t>efficiently?  </a:t>
            </a:r>
            <a:r>
              <a:rPr dirty="0" sz="1400" spc="20">
                <a:solidFill>
                  <a:srgbClr val="FFFFFF"/>
                </a:solidFill>
                <a:latin typeface="Calibri"/>
                <a:cs typeface="Calibri"/>
              </a:rPr>
              <a:t>Orchestration</a:t>
            </a:r>
            <a:r>
              <a:rPr dirty="0" sz="14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tools</a:t>
            </a:r>
            <a:r>
              <a:rPr dirty="0" sz="14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5">
                <a:solidFill>
                  <a:srgbClr val="1BB398"/>
                </a:solidFill>
                <a:latin typeface="Calibri"/>
                <a:cs typeface="Calibri"/>
              </a:rPr>
              <a:t>can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45">
                <a:solidFill>
                  <a:srgbClr val="1BB398"/>
                </a:solidFill>
                <a:latin typeface="Calibri"/>
                <a:cs typeface="Calibri"/>
              </a:rPr>
              <a:t>do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30">
                <a:solidFill>
                  <a:srgbClr val="1BB398"/>
                </a:solidFill>
                <a:latin typeface="Calibri"/>
                <a:cs typeface="Calibri"/>
              </a:rPr>
              <a:t>it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BB398"/>
                </a:solidFill>
                <a:latin typeface="Calibri"/>
                <a:cs typeface="Calibri"/>
              </a:rPr>
              <a:t>for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1BB398"/>
                </a:solidFill>
                <a:latin typeface="Calibri"/>
                <a:cs typeface="Calibri"/>
              </a:rPr>
              <a:t>you!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33772" y="4792636"/>
            <a:ext cx="1219200" cy="1714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ts val="600"/>
              </a:lnSpc>
              <a:spcBef>
                <a:spcPts val="1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45807" y="4654296"/>
            <a:ext cx="2045970" cy="100965"/>
            <a:chOff x="6845807" y="4654296"/>
            <a:chExt cx="2045970" cy="100965"/>
          </a:xfrm>
        </p:grpSpPr>
        <p:sp>
          <p:nvSpPr>
            <p:cNvPr id="4" name="object 4"/>
            <p:cNvSpPr/>
            <p:nvPr/>
          </p:nvSpPr>
          <p:spPr>
            <a:xfrm>
              <a:off x="6871474" y="468406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70" h="0">
                  <a:moveTo>
                    <a:pt x="0" y="0"/>
                  </a:moveTo>
                  <a:lnTo>
                    <a:pt x="202028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45807" y="4654296"/>
              <a:ext cx="326135" cy="1005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85347" y="4672257"/>
              <a:ext cx="246379" cy="20320"/>
            </a:xfrm>
            <a:custGeom>
              <a:avLst/>
              <a:gdLst/>
              <a:ahLst/>
              <a:cxnLst/>
              <a:rect l="l" t="t" r="r" b="b"/>
              <a:pathLst>
                <a:path w="246379" h="20320">
                  <a:moveTo>
                    <a:pt x="246234" y="0"/>
                  </a:moveTo>
                  <a:lnTo>
                    <a:pt x="0" y="0"/>
                  </a:lnTo>
                  <a:lnTo>
                    <a:pt x="0" y="20117"/>
                  </a:lnTo>
                  <a:lnTo>
                    <a:pt x="246234" y="20117"/>
                  </a:lnTo>
                  <a:lnTo>
                    <a:pt x="2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335279" y="4611623"/>
              <a:ext cx="1703832" cy="384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58055" y="975360"/>
              <a:ext cx="627888" cy="6065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815" rIns="0" bIns="0" rtlCol="0" vert="horz">
            <a:spAutoFit/>
          </a:bodyPr>
          <a:lstStyle/>
          <a:p>
            <a:pPr marL="12700" marR="5080" indent="1324610">
              <a:lnSpc>
                <a:spcPts val="5690"/>
              </a:lnSpc>
              <a:spcBef>
                <a:spcPts val="345"/>
              </a:spcBef>
            </a:pPr>
            <a:r>
              <a:rPr dirty="0" spc="25"/>
              <a:t>Beginner’s </a:t>
            </a:r>
            <a:r>
              <a:rPr dirty="0" spc="100"/>
              <a:t>Guide </a:t>
            </a:r>
            <a:r>
              <a:rPr dirty="0" spc="55"/>
              <a:t>to  </a:t>
            </a:r>
            <a:r>
              <a:rPr dirty="0" spc="105"/>
              <a:t>Containers </a:t>
            </a:r>
            <a:r>
              <a:rPr dirty="0" spc="125"/>
              <a:t>and</a:t>
            </a:r>
            <a:r>
              <a:rPr dirty="0" spc="-615"/>
              <a:t> </a:t>
            </a:r>
            <a:r>
              <a:rPr dirty="0" spc="85"/>
              <a:t>Orchestration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331975" y="3550920"/>
            <a:ext cx="6480175" cy="807720"/>
            <a:chOff x="1331975" y="3550920"/>
            <a:chExt cx="6480175" cy="807720"/>
          </a:xfrm>
        </p:grpSpPr>
        <p:sp>
          <p:nvSpPr>
            <p:cNvPr id="13" name="object 13"/>
            <p:cNvSpPr/>
            <p:nvPr/>
          </p:nvSpPr>
          <p:spPr>
            <a:xfrm>
              <a:off x="1331975" y="3550920"/>
              <a:ext cx="6480048" cy="7955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71343" y="3633216"/>
              <a:ext cx="4401311" cy="7254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wrap="square" lIns="0" tIns="12446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980"/>
              </a:spcBef>
            </a:pPr>
            <a:r>
              <a:rPr dirty="0" sz="2400" spc="1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dirty="0" sz="2400" spc="-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2400" spc="-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r>
              <a:rPr dirty="0" sz="2400" spc="-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2400" spc="-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Calibri"/>
                <a:cs typeface="Calibri"/>
              </a:rPr>
              <a:t>For?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88480" y="4767071"/>
            <a:ext cx="240792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221072" y="4781804"/>
            <a:ext cx="1244600" cy="1917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04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5279" y="867334"/>
            <a:ext cx="8625840" cy="4128770"/>
            <a:chOff x="335279" y="867334"/>
            <a:chExt cx="8625840" cy="4128770"/>
          </a:xfrm>
        </p:grpSpPr>
        <p:sp>
          <p:nvSpPr>
            <p:cNvPr id="6" name="object 6"/>
            <p:cNvSpPr/>
            <p:nvPr/>
          </p:nvSpPr>
          <p:spPr>
            <a:xfrm>
              <a:off x="6871474" y="468406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70" h="0">
                  <a:moveTo>
                    <a:pt x="0" y="0"/>
                  </a:moveTo>
                  <a:lnTo>
                    <a:pt x="202028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45808" y="4654296"/>
              <a:ext cx="326135" cy="1005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885348" y="4672257"/>
              <a:ext cx="246379" cy="20320"/>
            </a:xfrm>
            <a:custGeom>
              <a:avLst/>
              <a:gdLst/>
              <a:ahLst/>
              <a:cxnLst/>
              <a:rect l="l" t="t" r="r" b="b"/>
              <a:pathLst>
                <a:path w="246379" h="20320">
                  <a:moveTo>
                    <a:pt x="246234" y="0"/>
                  </a:moveTo>
                  <a:lnTo>
                    <a:pt x="0" y="0"/>
                  </a:lnTo>
                  <a:lnTo>
                    <a:pt x="0" y="20117"/>
                  </a:lnTo>
                  <a:lnTo>
                    <a:pt x="246234" y="20117"/>
                  </a:lnTo>
                  <a:lnTo>
                    <a:pt x="2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5279" y="4611623"/>
              <a:ext cx="1703832" cy="3840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8055" y="914400"/>
              <a:ext cx="8513064" cy="38526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32815" y="905256"/>
              <a:ext cx="7528559" cy="31120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331724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What</a:t>
            </a:r>
            <a:r>
              <a:rPr dirty="0" spc="-114"/>
              <a:t> </a:t>
            </a:r>
            <a:r>
              <a:rPr dirty="0" spc="10"/>
              <a:t>are</a:t>
            </a:r>
            <a:r>
              <a:rPr dirty="0" spc="-110"/>
              <a:t> </a:t>
            </a:r>
            <a:r>
              <a:rPr dirty="0" spc="40"/>
              <a:t>Containers</a:t>
            </a:r>
            <a:r>
              <a:rPr dirty="0" spc="-110"/>
              <a:t> </a:t>
            </a:r>
            <a:r>
              <a:rPr dirty="0" spc="50"/>
              <a:t>Used</a:t>
            </a:r>
            <a:r>
              <a:rPr dirty="0" spc="-105"/>
              <a:t> </a:t>
            </a:r>
            <a:r>
              <a:rPr dirty="0" spc="30"/>
              <a:t>For?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64431" y="877296"/>
            <a:ext cx="7053580" cy="268859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04"/>
              </a:spcBef>
            </a:pP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This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lesson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is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just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preview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get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thinking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about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how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might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want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use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containers.  </a:t>
            </a:r>
            <a:r>
              <a:rPr dirty="0" sz="1350" spc="100" b="1">
                <a:solidFill>
                  <a:srgbClr val="1BB398"/>
                </a:solidFill>
                <a:latin typeface="Calibri"/>
                <a:cs typeface="Calibri"/>
              </a:rPr>
              <a:t>Check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out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section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on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100" b="1">
                <a:solidFill>
                  <a:srgbClr val="FFFFFF"/>
                </a:solidFill>
                <a:latin typeface="Calibri"/>
                <a:cs typeface="Calibri"/>
              </a:rPr>
              <a:t>cases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for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more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details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on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how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can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be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used!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0">
                <a:solidFill>
                  <a:srgbClr val="1BB398"/>
                </a:solidFill>
                <a:latin typeface="Calibri"/>
                <a:cs typeface="Calibri"/>
              </a:rPr>
              <a:t>are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BB398"/>
                </a:solidFill>
                <a:latin typeface="Calibri"/>
                <a:cs typeface="Calibri"/>
              </a:rPr>
              <a:t>great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0">
                <a:solidFill>
                  <a:srgbClr val="1BB398"/>
                </a:solidFill>
                <a:latin typeface="Calibri"/>
                <a:cs typeface="Calibri"/>
              </a:rPr>
              <a:t>at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accomplishing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5">
                <a:solidFill>
                  <a:srgbClr val="1BB398"/>
                </a:solidFill>
                <a:latin typeface="Calibri"/>
                <a:cs typeface="Calibri"/>
              </a:rPr>
              <a:t>things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35">
                <a:solidFill>
                  <a:srgbClr val="1BB398"/>
                </a:solidFill>
                <a:latin typeface="Calibri"/>
                <a:cs typeface="Calibri"/>
              </a:rPr>
              <a:t>like: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625"/>
              </a:spcBef>
              <a:buClr>
                <a:srgbClr val="1BB398"/>
              </a:buClr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40" b="1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dirty="0" sz="135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FFFFFF"/>
                </a:solidFill>
                <a:latin typeface="Calibri"/>
                <a:cs typeface="Calibri"/>
              </a:rPr>
              <a:t>Portability</a:t>
            </a:r>
            <a:r>
              <a:rPr dirty="0" sz="1350" spc="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BB398"/>
                </a:solidFill>
                <a:latin typeface="Calibri"/>
                <a:cs typeface="Calibri"/>
              </a:rPr>
              <a:t>–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5">
                <a:solidFill>
                  <a:srgbClr val="1BB398"/>
                </a:solidFill>
                <a:latin typeface="Calibri"/>
                <a:cs typeface="Calibri"/>
              </a:rPr>
              <a:t>Running</a:t>
            </a:r>
            <a:r>
              <a:rPr dirty="0" sz="1400" spc="-5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5">
                <a:solidFill>
                  <a:srgbClr val="1BB398"/>
                </a:solidFill>
                <a:latin typeface="Calibri"/>
                <a:cs typeface="Calibri"/>
              </a:rPr>
              <a:t>software</a:t>
            </a:r>
            <a:r>
              <a:rPr dirty="0" sz="1400" spc="-5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0">
                <a:solidFill>
                  <a:srgbClr val="1BB398"/>
                </a:solidFill>
                <a:latin typeface="Calibri"/>
                <a:cs typeface="Calibri"/>
              </a:rPr>
              <a:t>consistently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on</a:t>
            </a:r>
            <a:r>
              <a:rPr dirty="0" sz="1400" spc="-5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5">
                <a:solidFill>
                  <a:srgbClr val="1BB398"/>
                </a:solidFill>
                <a:latin typeface="Calibri"/>
                <a:cs typeface="Calibri"/>
              </a:rPr>
              <a:t>different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machines.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620"/>
              </a:spcBef>
              <a:buClr>
                <a:srgbClr val="1BB398"/>
              </a:buClr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30" b="1">
                <a:solidFill>
                  <a:srgbClr val="FFFFFF"/>
                </a:solidFill>
                <a:latin typeface="Calibri"/>
                <a:cs typeface="Calibri"/>
              </a:rPr>
              <a:t>Isolation</a:t>
            </a:r>
            <a:r>
              <a:rPr dirty="0" sz="135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BB398"/>
                </a:solidFill>
                <a:latin typeface="Calibri"/>
                <a:cs typeface="Calibri"/>
              </a:rPr>
              <a:t>–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Keeping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BB398"/>
                </a:solidFill>
                <a:latin typeface="Calibri"/>
                <a:cs typeface="Calibri"/>
              </a:rPr>
              <a:t>individual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45">
                <a:solidFill>
                  <a:srgbClr val="1BB398"/>
                </a:solidFill>
                <a:latin typeface="Calibri"/>
                <a:cs typeface="Calibri"/>
              </a:rPr>
              <a:t>pieces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0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5">
                <a:solidFill>
                  <a:srgbClr val="1BB398"/>
                </a:solidFill>
                <a:latin typeface="Calibri"/>
                <a:cs typeface="Calibri"/>
              </a:rPr>
              <a:t>software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separate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0">
                <a:solidFill>
                  <a:srgbClr val="1BB398"/>
                </a:solidFill>
                <a:latin typeface="Calibri"/>
                <a:cs typeface="Calibri"/>
              </a:rPr>
              <a:t>from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one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BB398"/>
                </a:solidFill>
                <a:latin typeface="Calibri"/>
                <a:cs typeface="Calibri"/>
              </a:rPr>
              <a:t>another.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05"/>
              </a:spcBef>
              <a:buClr>
                <a:srgbClr val="1BB398"/>
              </a:buClr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50" b="1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  <a:r>
              <a:rPr dirty="0" sz="135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BB398"/>
                </a:solidFill>
                <a:latin typeface="Calibri"/>
                <a:cs typeface="Calibri"/>
              </a:rPr>
              <a:t>–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Increasing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BB398"/>
                </a:solidFill>
                <a:latin typeface="Calibri"/>
                <a:cs typeface="Calibri"/>
              </a:rPr>
              <a:t>or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decreasing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5">
                <a:solidFill>
                  <a:srgbClr val="1BB398"/>
                </a:solidFill>
                <a:latin typeface="Calibri"/>
                <a:cs typeface="Calibri"/>
              </a:rPr>
              <a:t>resources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0">
                <a:solidFill>
                  <a:srgbClr val="1BB398"/>
                </a:solidFill>
                <a:latin typeface="Calibri"/>
                <a:cs typeface="Calibri"/>
              </a:rPr>
              <a:t>allocated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5">
                <a:solidFill>
                  <a:srgbClr val="1BB398"/>
                </a:solidFill>
                <a:latin typeface="Calibri"/>
                <a:cs typeface="Calibri"/>
              </a:rPr>
              <a:t>software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45">
                <a:solidFill>
                  <a:srgbClr val="1BB398"/>
                </a:solidFill>
                <a:latin typeface="Calibri"/>
                <a:cs typeface="Calibri"/>
              </a:rPr>
              <a:t>as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needed.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625"/>
              </a:spcBef>
              <a:buClr>
                <a:srgbClr val="1BB398"/>
              </a:buClr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45" b="1">
                <a:solidFill>
                  <a:srgbClr val="FFFFFF"/>
                </a:solidFill>
                <a:latin typeface="Calibri"/>
                <a:cs typeface="Calibri"/>
              </a:rPr>
              <a:t>Automation</a:t>
            </a:r>
            <a:r>
              <a:rPr dirty="0" sz="135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BB398"/>
                </a:solidFill>
                <a:latin typeface="Calibri"/>
                <a:cs typeface="Calibri"/>
              </a:rPr>
              <a:t>–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0">
                <a:solidFill>
                  <a:srgbClr val="1BB398"/>
                </a:solidFill>
                <a:latin typeface="Calibri"/>
                <a:cs typeface="Calibri"/>
              </a:rPr>
              <a:t>Automating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50">
                <a:solidFill>
                  <a:srgbClr val="1BB398"/>
                </a:solidFill>
                <a:latin typeface="Calibri"/>
                <a:cs typeface="Calibri"/>
              </a:rPr>
              <a:t>processes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5">
                <a:solidFill>
                  <a:srgbClr val="1BB398"/>
                </a:solidFill>
                <a:latin typeface="Calibri"/>
                <a:cs typeface="Calibri"/>
              </a:rPr>
              <a:t>save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time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money.</a:t>
            </a:r>
            <a:endParaRPr sz="1400">
              <a:latin typeface="Calibri"/>
              <a:cs typeface="Calibri"/>
            </a:endParaRPr>
          </a:p>
          <a:p>
            <a:pPr marL="297815" marR="1956435" indent="-285750">
              <a:lnSpc>
                <a:spcPct val="101400"/>
              </a:lnSpc>
              <a:spcBef>
                <a:spcPts val="600"/>
              </a:spcBef>
              <a:buClr>
                <a:srgbClr val="1BB398"/>
              </a:buClr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50" b="1">
                <a:solidFill>
                  <a:srgbClr val="FFFFFF"/>
                </a:solidFill>
                <a:latin typeface="Calibri"/>
                <a:cs typeface="Calibri"/>
              </a:rPr>
              <a:t>Efficient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FFFFFF"/>
                </a:solidFill>
                <a:latin typeface="Calibri"/>
                <a:cs typeface="Calibri"/>
              </a:rPr>
              <a:t>Resource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FFFFFF"/>
                </a:solidFill>
                <a:latin typeface="Calibri"/>
                <a:cs typeface="Calibri"/>
              </a:rPr>
              <a:t>Usage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BB398"/>
                </a:solidFill>
                <a:latin typeface="Calibri"/>
                <a:cs typeface="Calibri"/>
              </a:rPr>
              <a:t>–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45">
                <a:solidFill>
                  <a:srgbClr val="1BB398"/>
                </a:solidFill>
                <a:latin typeface="Calibri"/>
                <a:cs typeface="Calibri"/>
              </a:rPr>
              <a:t>use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5">
                <a:solidFill>
                  <a:srgbClr val="1BB398"/>
                </a:solidFill>
                <a:latin typeface="Calibri"/>
                <a:cs typeface="Calibri"/>
              </a:rPr>
              <a:t>resources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BB398"/>
                </a:solidFill>
                <a:latin typeface="Calibri"/>
                <a:cs typeface="Calibri"/>
              </a:rPr>
              <a:t>efficiently,  </a:t>
            </a:r>
            <a:r>
              <a:rPr dirty="0" sz="1400" spc="5">
                <a:solidFill>
                  <a:srgbClr val="1BB398"/>
                </a:solidFill>
                <a:latin typeface="Calibri"/>
                <a:cs typeface="Calibri"/>
              </a:rPr>
              <a:t>which </a:t>
            </a:r>
            <a:r>
              <a:rPr dirty="0" sz="1400" spc="45">
                <a:solidFill>
                  <a:srgbClr val="1BB398"/>
                </a:solidFill>
                <a:latin typeface="Calibri"/>
                <a:cs typeface="Calibri"/>
              </a:rPr>
              <a:t>saves</a:t>
            </a:r>
            <a:r>
              <a:rPr dirty="0" sz="1400" spc="-14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money.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33772" y="4792636"/>
            <a:ext cx="1219200" cy="1714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ts val="600"/>
              </a:lnSpc>
              <a:spcBef>
                <a:spcPts val="1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45807" y="4654296"/>
            <a:ext cx="2045970" cy="100965"/>
            <a:chOff x="6845807" y="4654296"/>
            <a:chExt cx="2045970" cy="100965"/>
          </a:xfrm>
        </p:grpSpPr>
        <p:sp>
          <p:nvSpPr>
            <p:cNvPr id="4" name="object 4"/>
            <p:cNvSpPr/>
            <p:nvPr/>
          </p:nvSpPr>
          <p:spPr>
            <a:xfrm>
              <a:off x="6871474" y="468406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70" h="0">
                  <a:moveTo>
                    <a:pt x="0" y="0"/>
                  </a:moveTo>
                  <a:lnTo>
                    <a:pt x="202028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45807" y="4654296"/>
              <a:ext cx="326135" cy="1005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85347" y="4672257"/>
              <a:ext cx="246379" cy="20320"/>
            </a:xfrm>
            <a:custGeom>
              <a:avLst/>
              <a:gdLst/>
              <a:ahLst/>
              <a:cxnLst/>
              <a:rect l="l" t="t" r="r" b="b"/>
              <a:pathLst>
                <a:path w="246379" h="20320">
                  <a:moveTo>
                    <a:pt x="246234" y="0"/>
                  </a:moveTo>
                  <a:lnTo>
                    <a:pt x="0" y="0"/>
                  </a:lnTo>
                  <a:lnTo>
                    <a:pt x="0" y="20117"/>
                  </a:lnTo>
                  <a:lnTo>
                    <a:pt x="246234" y="20117"/>
                  </a:lnTo>
                  <a:lnTo>
                    <a:pt x="2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335279" y="4611623"/>
              <a:ext cx="1703832" cy="384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58055" y="975360"/>
              <a:ext cx="627888" cy="6065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815" rIns="0" bIns="0" rtlCol="0" vert="horz">
            <a:spAutoFit/>
          </a:bodyPr>
          <a:lstStyle/>
          <a:p>
            <a:pPr marL="12700" marR="5080" indent="1324610">
              <a:lnSpc>
                <a:spcPts val="5690"/>
              </a:lnSpc>
              <a:spcBef>
                <a:spcPts val="345"/>
              </a:spcBef>
            </a:pPr>
            <a:r>
              <a:rPr dirty="0" spc="25"/>
              <a:t>Beginner’s </a:t>
            </a:r>
            <a:r>
              <a:rPr dirty="0" spc="100"/>
              <a:t>Guide </a:t>
            </a:r>
            <a:r>
              <a:rPr dirty="0" spc="55"/>
              <a:t>to  </a:t>
            </a:r>
            <a:r>
              <a:rPr dirty="0" spc="105"/>
              <a:t>Containers </a:t>
            </a:r>
            <a:r>
              <a:rPr dirty="0" spc="125"/>
              <a:t>and</a:t>
            </a:r>
            <a:r>
              <a:rPr dirty="0" spc="-615"/>
              <a:t> </a:t>
            </a:r>
            <a:r>
              <a:rPr dirty="0" spc="85"/>
              <a:t>Orchestration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331975" y="3550920"/>
            <a:ext cx="6480175" cy="807720"/>
            <a:chOff x="1331975" y="3550920"/>
            <a:chExt cx="6480175" cy="807720"/>
          </a:xfrm>
        </p:grpSpPr>
        <p:sp>
          <p:nvSpPr>
            <p:cNvPr id="13" name="object 13"/>
            <p:cNvSpPr/>
            <p:nvPr/>
          </p:nvSpPr>
          <p:spPr>
            <a:xfrm>
              <a:off x="1331975" y="3550920"/>
              <a:ext cx="6480048" cy="7955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97735" y="3633216"/>
              <a:ext cx="5748527" cy="7254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wrap="square" lIns="0" tIns="124460" rIns="0" bIns="0" rtlCol="0" vert="horz">
            <a:spAutoFit/>
          </a:bodyPr>
          <a:lstStyle/>
          <a:p>
            <a:pPr marL="549275">
              <a:lnSpc>
                <a:spcPct val="100000"/>
              </a:lnSpc>
              <a:spcBef>
                <a:spcPts val="980"/>
              </a:spcBef>
            </a:pPr>
            <a:r>
              <a:rPr dirty="0" sz="2400" spc="40">
                <a:solidFill>
                  <a:srgbClr val="FFFFFF"/>
                </a:solidFill>
                <a:latin typeface="Calibri"/>
                <a:cs typeface="Calibri"/>
              </a:rPr>
              <a:t>Advantages</a:t>
            </a:r>
            <a:r>
              <a:rPr dirty="0" sz="2400" spc="-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-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Calibri"/>
                <a:cs typeface="Calibri"/>
              </a:rPr>
              <a:t>Limitations</a:t>
            </a:r>
            <a:r>
              <a:rPr dirty="0" sz="2400" spc="-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-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79" y="867334"/>
            <a:ext cx="8625840" cy="4128770"/>
            <a:chOff x="335279" y="867334"/>
            <a:chExt cx="8625840" cy="4128770"/>
          </a:xfrm>
        </p:grpSpPr>
        <p:sp>
          <p:nvSpPr>
            <p:cNvPr id="3" name="object 3"/>
            <p:cNvSpPr/>
            <p:nvPr/>
          </p:nvSpPr>
          <p:spPr>
            <a:xfrm>
              <a:off x="432815" y="905256"/>
              <a:ext cx="7229856" cy="35570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275971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5"/>
              <a:t>Advantages </a:t>
            </a:r>
            <a:r>
              <a:rPr dirty="0" spc="30"/>
              <a:t>of</a:t>
            </a:r>
            <a:r>
              <a:rPr dirty="0" spc="-275"/>
              <a:t> </a:t>
            </a:r>
            <a:r>
              <a:rPr dirty="0" spc="40"/>
              <a:t>Containers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21072" y="4779936"/>
            <a:ext cx="1244600" cy="196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431" y="877296"/>
            <a:ext cx="6755765" cy="313372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 spc="90" b="1">
                <a:solidFill>
                  <a:srgbClr val="1BB398"/>
                </a:solidFill>
                <a:latin typeface="Calibri"/>
                <a:cs typeface="Calibri"/>
              </a:rPr>
              <a:t>These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are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few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main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advantages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containers: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The </a:t>
            </a:r>
            <a:r>
              <a:rPr dirty="0" sz="1350" spc="30" b="1">
                <a:solidFill>
                  <a:srgbClr val="FFFFFF"/>
                </a:solidFill>
                <a:latin typeface="Calibri"/>
                <a:cs typeface="Calibri"/>
              </a:rPr>
              <a:t>isolation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-204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FFFFFF"/>
                </a:solidFill>
                <a:latin typeface="Calibri"/>
                <a:cs typeface="Calibri"/>
              </a:rPr>
              <a:t>portability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 </a:t>
            </a:r>
            <a:r>
              <a:rPr dirty="0" sz="1350" spc="-15" b="1">
                <a:solidFill>
                  <a:srgbClr val="1BB398"/>
                </a:solidFill>
                <a:latin typeface="Calibri"/>
                <a:cs typeface="Calibri"/>
              </a:rPr>
              <a:t>VMs.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1BB398"/>
              </a:buClr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More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" b="1">
                <a:solidFill>
                  <a:srgbClr val="FFFFFF"/>
                </a:solidFill>
                <a:latin typeface="Calibri"/>
                <a:cs typeface="Calibri"/>
              </a:rPr>
              <a:t>lightweight</a:t>
            </a:r>
            <a:r>
              <a:rPr dirty="0" sz="135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then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VMs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-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05" b="1">
                <a:solidFill>
                  <a:srgbClr val="1BB398"/>
                </a:solidFill>
                <a:latin typeface="Calibri"/>
                <a:cs typeface="Calibri"/>
              </a:rPr>
              <a:t>Less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resource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usage.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1BB398"/>
              </a:buClr>
              <a:buFont typeface="Arial"/>
              <a:buChar char="•"/>
            </a:pPr>
            <a:endParaRPr sz="23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Clr>
                <a:srgbClr val="1BB398"/>
              </a:buClr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60" b="1">
                <a:solidFill>
                  <a:srgbClr val="FFFFFF"/>
                </a:solidFill>
                <a:latin typeface="Calibri"/>
                <a:cs typeface="Calibri"/>
              </a:rPr>
              <a:t>Faster</a:t>
            </a:r>
            <a:r>
              <a:rPr dirty="0" sz="135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than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VMs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–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can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start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up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in </a:t>
            </a: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seconds,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not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minutes.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1BB398"/>
              </a:buClr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Clr>
                <a:srgbClr val="1BB398"/>
              </a:buClr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40" b="1">
                <a:solidFill>
                  <a:srgbClr val="FFFFFF"/>
                </a:solidFill>
                <a:latin typeface="Calibri"/>
                <a:cs typeface="Calibri"/>
              </a:rPr>
              <a:t>Smaller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than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VMs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–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Container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images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can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be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measured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in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megabytes,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not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gigabytes.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1BB398"/>
              </a:buClr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-20" b="1">
                <a:solidFill>
                  <a:srgbClr val="1BB398"/>
                </a:solidFill>
                <a:latin typeface="Calibri"/>
                <a:cs typeface="Calibri"/>
              </a:rPr>
              <a:t>All</a:t>
            </a:r>
            <a:r>
              <a:rPr dirty="0" sz="1350" spc="-1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these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add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up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faster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simpler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automation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!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79" y="867334"/>
            <a:ext cx="8625840" cy="4128770"/>
            <a:chOff x="335279" y="867334"/>
            <a:chExt cx="8625840" cy="4128770"/>
          </a:xfrm>
        </p:grpSpPr>
        <p:sp>
          <p:nvSpPr>
            <p:cNvPr id="3" name="object 3"/>
            <p:cNvSpPr/>
            <p:nvPr/>
          </p:nvSpPr>
          <p:spPr>
            <a:xfrm>
              <a:off x="432815" y="905256"/>
              <a:ext cx="7424928" cy="1816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2687955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20"/>
              <a:t>Limitations </a:t>
            </a:r>
            <a:r>
              <a:rPr dirty="0" spc="30"/>
              <a:t>of</a:t>
            </a:r>
            <a:r>
              <a:rPr dirty="0" spc="-229"/>
              <a:t> </a:t>
            </a:r>
            <a:r>
              <a:rPr dirty="0" spc="40"/>
              <a:t>Containers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21072" y="4779936"/>
            <a:ext cx="1244600" cy="196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431" y="877296"/>
            <a:ext cx="6948805" cy="13931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 spc="90" b="1">
                <a:solidFill>
                  <a:srgbClr val="1BB398"/>
                </a:solidFill>
                <a:latin typeface="Calibri"/>
                <a:cs typeface="Calibri"/>
              </a:rPr>
              <a:t>These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are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90" b="1">
                <a:solidFill>
                  <a:srgbClr val="1BB398"/>
                </a:solidFill>
                <a:latin typeface="Calibri"/>
                <a:cs typeface="Calibri"/>
              </a:rPr>
              <a:t>some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limitations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containers: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Clr>
                <a:srgbClr val="1BB398"/>
              </a:buClr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105" b="1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10" b="1">
                <a:solidFill>
                  <a:srgbClr val="FFFFFF"/>
                </a:solidFill>
                <a:latin typeface="Calibri"/>
                <a:cs typeface="Calibri"/>
              </a:rPr>
              <a:t>flexibility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than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VMs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–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can’t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run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Windows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container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on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Linux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machine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(yet).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1BB398"/>
              </a:buClr>
              <a:buFont typeface="Arial"/>
              <a:buChar char="•"/>
            </a:pPr>
            <a:endParaRPr sz="2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Introduces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FFFFFF"/>
                </a:solidFill>
                <a:latin typeface="Calibri"/>
                <a:cs typeface="Calibri"/>
              </a:rPr>
              <a:t>challenges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around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orchestration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automation.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88480" y="4767071"/>
            <a:ext cx="240792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221072" y="4781804"/>
            <a:ext cx="1244600" cy="1917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04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5279" y="867334"/>
            <a:ext cx="8625840" cy="4128770"/>
            <a:chOff x="335279" y="867334"/>
            <a:chExt cx="8625840" cy="4128770"/>
          </a:xfrm>
        </p:grpSpPr>
        <p:sp>
          <p:nvSpPr>
            <p:cNvPr id="6" name="object 6"/>
            <p:cNvSpPr/>
            <p:nvPr/>
          </p:nvSpPr>
          <p:spPr>
            <a:xfrm>
              <a:off x="6871474" y="468406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70" h="0">
                  <a:moveTo>
                    <a:pt x="0" y="0"/>
                  </a:moveTo>
                  <a:lnTo>
                    <a:pt x="202028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45808" y="4654296"/>
              <a:ext cx="326135" cy="1005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885348" y="4672257"/>
              <a:ext cx="246379" cy="20320"/>
            </a:xfrm>
            <a:custGeom>
              <a:avLst/>
              <a:gdLst/>
              <a:ahLst/>
              <a:cxnLst/>
              <a:rect l="l" t="t" r="r" b="b"/>
              <a:pathLst>
                <a:path w="246379" h="20320">
                  <a:moveTo>
                    <a:pt x="246234" y="0"/>
                  </a:moveTo>
                  <a:lnTo>
                    <a:pt x="0" y="0"/>
                  </a:lnTo>
                  <a:lnTo>
                    <a:pt x="0" y="20117"/>
                  </a:lnTo>
                  <a:lnTo>
                    <a:pt x="246234" y="20117"/>
                  </a:lnTo>
                  <a:lnTo>
                    <a:pt x="2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5279" y="4611623"/>
              <a:ext cx="1703832" cy="3840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8055" y="914400"/>
              <a:ext cx="8513064" cy="38526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32815" y="1109472"/>
              <a:ext cx="7620000" cy="2971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1837689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"/>
              <a:t>Why</a:t>
            </a:r>
            <a:r>
              <a:rPr dirty="0" spc="-150"/>
              <a:t> </a:t>
            </a:r>
            <a:r>
              <a:rPr dirty="0" spc="35"/>
              <a:t>Containers?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64431" y="998219"/>
            <a:ext cx="7150734" cy="2631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7100"/>
              </a:lnSpc>
              <a:spcBef>
                <a:spcPts val="100"/>
              </a:spcBef>
            </a:pP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0">
                <a:solidFill>
                  <a:srgbClr val="1BB398"/>
                </a:solidFill>
                <a:latin typeface="Calibri"/>
                <a:cs typeface="Calibri"/>
              </a:rPr>
              <a:t>are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BB398"/>
                </a:solidFill>
                <a:latin typeface="Calibri"/>
                <a:cs typeface="Calibri"/>
              </a:rPr>
              <a:t>powerful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1BB398"/>
                </a:solidFill>
                <a:latin typeface="Calibri"/>
                <a:cs typeface="Calibri"/>
              </a:rPr>
              <a:t>tool!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45">
                <a:solidFill>
                  <a:srgbClr val="1BB398"/>
                </a:solidFill>
                <a:latin typeface="Calibri"/>
                <a:cs typeface="Calibri"/>
              </a:rPr>
              <a:t>They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have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5">
                <a:solidFill>
                  <a:srgbClr val="1BB398"/>
                </a:solidFill>
                <a:latin typeface="Calibri"/>
                <a:cs typeface="Calibri"/>
              </a:rPr>
              <a:t>had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tremendous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5">
                <a:solidFill>
                  <a:srgbClr val="1BB398"/>
                </a:solidFill>
                <a:latin typeface="Calibri"/>
                <a:cs typeface="Calibri"/>
              </a:rPr>
              <a:t>impact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on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1BB398"/>
                </a:solidFill>
                <a:latin typeface="Calibri"/>
                <a:cs typeface="Calibri"/>
              </a:rPr>
              <a:t>how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0">
                <a:solidFill>
                  <a:srgbClr val="1BB398"/>
                </a:solidFill>
                <a:latin typeface="Calibri"/>
                <a:cs typeface="Calibri"/>
              </a:rPr>
              <a:t>industry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45">
                <a:solidFill>
                  <a:srgbClr val="1BB398"/>
                </a:solidFill>
                <a:latin typeface="Calibri"/>
                <a:cs typeface="Calibri"/>
              </a:rPr>
              <a:t>does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BB398"/>
                </a:solidFill>
                <a:latin typeface="Calibri"/>
                <a:cs typeface="Calibri"/>
              </a:rPr>
              <a:t>IT.  </a:t>
            </a:r>
            <a:r>
              <a:rPr dirty="0" sz="1400" spc="45">
                <a:solidFill>
                  <a:srgbClr val="1BB398"/>
                </a:solidFill>
                <a:latin typeface="Calibri"/>
                <a:cs typeface="Calibri"/>
              </a:rPr>
              <a:t>They</a:t>
            </a:r>
            <a:r>
              <a:rPr dirty="0" sz="1400" spc="-8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55">
                <a:solidFill>
                  <a:srgbClr val="1BB398"/>
                </a:solidFill>
                <a:latin typeface="Calibri"/>
                <a:cs typeface="Calibri"/>
              </a:rPr>
              <a:t>can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help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1BB398"/>
                </a:solidFill>
                <a:latin typeface="Calibri"/>
                <a:cs typeface="Calibri"/>
              </a:rPr>
              <a:t>to: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10" b="1">
                <a:solidFill>
                  <a:srgbClr val="FFFFFF"/>
                </a:solidFill>
                <a:latin typeface="Calibri"/>
                <a:cs typeface="Calibri"/>
              </a:rPr>
              <a:t>Move</a:t>
            </a:r>
            <a:r>
              <a:rPr dirty="0" sz="135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Faster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55" b="1">
                <a:solidFill>
                  <a:srgbClr val="FFFFFF"/>
                </a:solidFill>
                <a:latin typeface="Calibri"/>
                <a:cs typeface="Calibri"/>
              </a:rPr>
              <a:t>Automate</a:t>
            </a:r>
            <a:r>
              <a:rPr dirty="0" sz="135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35">
                <a:solidFill>
                  <a:srgbClr val="1BB398"/>
                </a:solidFill>
                <a:latin typeface="Calibri"/>
                <a:cs typeface="Calibri"/>
              </a:rPr>
              <a:t>More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19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Increase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0" b="1">
                <a:solidFill>
                  <a:srgbClr val="FFFFFF"/>
                </a:solidFill>
                <a:latin typeface="Calibri"/>
                <a:cs typeface="Calibri"/>
              </a:rPr>
              <a:t>Reliability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19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For </a:t>
            </a:r>
            <a:r>
              <a:rPr dirty="0" sz="1400" spc="70">
                <a:solidFill>
                  <a:srgbClr val="1BB398"/>
                </a:solidFill>
                <a:latin typeface="Calibri"/>
                <a:cs typeface="Calibri"/>
              </a:rPr>
              <a:t>Less</a:t>
            </a:r>
            <a:r>
              <a:rPr dirty="0" sz="1400" spc="-1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FFFFFF"/>
                </a:solidFill>
                <a:latin typeface="Calibri"/>
                <a:cs typeface="Calibri"/>
              </a:rPr>
              <a:t>Money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33772" y="4792636"/>
            <a:ext cx="1219200" cy="1714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ts val="600"/>
              </a:lnSpc>
              <a:spcBef>
                <a:spcPts val="1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45807" y="4654296"/>
            <a:ext cx="2045970" cy="100965"/>
            <a:chOff x="6845807" y="4654296"/>
            <a:chExt cx="2045970" cy="100965"/>
          </a:xfrm>
        </p:grpSpPr>
        <p:sp>
          <p:nvSpPr>
            <p:cNvPr id="4" name="object 4"/>
            <p:cNvSpPr/>
            <p:nvPr/>
          </p:nvSpPr>
          <p:spPr>
            <a:xfrm>
              <a:off x="6871474" y="468406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70" h="0">
                  <a:moveTo>
                    <a:pt x="0" y="0"/>
                  </a:moveTo>
                  <a:lnTo>
                    <a:pt x="202028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45807" y="4654296"/>
              <a:ext cx="326135" cy="1005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85347" y="4672257"/>
              <a:ext cx="246379" cy="20320"/>
            </a:xfrm>
            <a:custGeom>
              <a:avLst/>
              <a:gdLst/>
              <a:ahLst/>
              <a:cxnLst/>
              <a:rect l="l" t="t" r="r" b="b"/>
              <a:pathLst>
                <a:path w="246379" h="20320">
                  <a:moveTo>
                    <a:pt x="246234" y="0"/>
                  </a:moveTo>
                  <a:lnTo>
                    <a:pt x="0" y="0"/>
                  </a:lnTo>
                  <a:lnTo>
                    <a:pt x="0" y="20117"/>
                  </a:lnTo>
                  <a:lnTo>
                    <a:pt x="246234" y="20117"/>
                  </a:lnTo>
                  <a:lnTo>
                    <a:pt x="2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335279" y="4611623"/>
              <a:ext cx="1703832" cy="384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58055" y="975360"/>
              <a:ext cx="627888" cy="6065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815" rIns="0" bIns="0" rtlCol="0" vert="horz">
            <a:spAutoFit/>
          </a:bodyPr>
          <a:lstStyle/>
          <a:p>
            <a:pPr marL="12700" marR="5080" indent="1324610">
              <a:lnSpc>
                <a:spcPts val="5690"/>
              </a:lnSpc>
              <a:spcBef>
                <a:spcPts val="345"/>
              </a:spcBef>
            </a:pPr>
            <a:r>
              <a:rPr dirty="0" spc="25"/>
              <a:t>Beginner’s </a:t>
            </a:r>
            <a:r>
              <a:rPr dirty="0" spc="100"/>
              <a:t>Guide </a:t>
            </a:r>
            <a:r>
              <a:rPr dirty="0" spc="55"/>
              <a:t>to  </a:t>
            </a:r>
            <a:r>
              <a:rPr dirty="0" spc="105"/>
              <a:t>Containers </a:t>
            </a:r>
            <a:r>
              <a:rPr dirty="0" spc="125"/>
              <a:t>and</a:t>
            </a:r>
            <a:r>
              <a:rPr dirty="0" spc="-615"/>
              <a:t> </a:t>
            </a:r>
            <a:r>
              <a:rPr dirty="0" spc="85"/>
              <a:t>Orchestration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331975" y="3550920"/>
            <a:ext cx="6480175" cy="807720"/>
            <a:chOff x="1331975" y="3550920"/>
            <a:chExt cx="6480175" cy="807720"/>
          </a:xfrm>
        </p:grpSpPr>
        <p:sp>
          <p:nvSpPr>
            <p:cNvPr id="13" name="object 13"/>
            <p:cNvSpPr/>
            <p:nvPr/>
          </p:nvSpPr>
          <p:spPr>
            <a:xfrm>
              <a:off x="1331975" y="3550920"/>
              <a:ext cx="6480048" cy="7955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395471" y="3633216"/>
              <a:ext cx="2353055" cy="7254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wrap="square" lIns="0" tIns="1244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dirty="0" sz="2400" spc="1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dirty="0" sz="2400" spc="25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88480" y="4767071"/>
            <a:ext cx="240792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221072" y="4781804"/>
            <a:ext cx="1244600" cy="1917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04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5279" y="867334"/>
            <a:ext cx="8625840" cy="4128770"/>
            <a:chOff x="335279" y="867334"/>
            <a:chExt cx="8625840" cy="4128770"/>
          </a:xfrm>
        </p:grpSpPr>
        <p:sp>
          <p:nvSpPr>
            <p:cNvPr id="6" name="object 6"/>
            <p:cNvSpPr/>
            <p:nvPr/>
          </p:nvSpPr>
          <p:spPr>
            <a:xfrm>
              <a:off x="6871474" y="468406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70" h="0">
                  <a:moveTo>
                    <a:pt x="0" y="0"/>
                  </a:moveTo>
                  <a:lnTo>
                    <a:pt x="202028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45808" y="4654296"/>
              <a:ext cx="326135" cy="1005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885348" y="4672257"/>
              <a:ext cx="246379" cy="20320"/>
            </a:xfrm>
            <a:custGeom>
              <a:avLst/>
              <a:gdLst/>
              <a:ahLst/>
              <a:cxnLst/>
              <a:rect l="l" t="t" r="r" b="b"/>
              <a:pathLst>
                <a:path w="246379" h="20320">
                  <a:moveTo>
                    <a:pt x="246234" y="0"/>
                  </a:moveTo>
                  <a:lnTo>
                    <a:pt x="0" y="0"/>
                  </a:lnTo>
                  <a:lnTo>
                    <a:pt x="0" y="20117"/>
                  </a:lnTo>
                  <a:lnTo>
                    <a:pt x="246234" y="20117"/>
                  </a:lnTo>
                  <a:lnTo>
                    <a:pt x="2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5279" y="4611623"/>
              <a:ext cx="1703832" cy="3840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8055" y="914400"/>
              <a:ext cx="8513064" cy="38526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32815" y="905256"/>
              <a:ext cx="6321552" cy="36850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791845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90"/>
              <a:t>D</a:t>
            </a:r>
            <a:r>
              <a:rPr dirty="0" spc="55"/>
              <a:t>o</a:t>
            </a:r>
            <a:r>
              <a:rPr dirty="0" spc="175"/>
              <a:t>c</a:t>
            </a:r>
            <a:r>
              <a:rPr dirty="0" spc="-55"/>
              <a:t>k</a:t>
            </a:r>
            <a:r>
              <a:rPr dirty="0" spc="5"/>
              <a:t>er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64431" y="877296"/>
            <a:ext cx="5845175" cy="325564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 spc="65" b="1">
                <a:solidFill>
                  <a:srgbClr val="FFFFFF"/>
                </a:solidFill>
                <a:latin typeface="Calibri"/>
                <a:cs typeface="Calibri"/>
              </a:rPr>
              <a:t>Docker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is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primarily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 </a:t>
            </a:r>
            <a:r>
              <a:rPr dirty="0" sz="1350" spc="50" b="1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dirty="0" sz="1350" spc="-1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FFFFFF"/>
                </a:solidFill>
                <a:latin typeface="Calibri"/>
                <a:cs typeface="Calibri"/>
              </a:rPr>
              <a:t>runtime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Calibri"/>
              <a:cs typeface="Calibri"/>
            </a:endParaRPr>
          </a:p>
          <a:p>
            <a:pPr marL="12700" marR="5080">
              <a:lnSpc>
                <a:spcPct val="105200"/>
              </a:lnSpc>
              <a:spcBef>
                <a:spcPts val="5"/>
              </a:spcBef>
            </a:pP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This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means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that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Docker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is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piece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software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that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is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designed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implement 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 support</a:t>
            </a:r>
            <a:r>
              <a:rPr dirty="0" sz="1350" spc="-7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containers.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Calibri"/>
              <a:cs typeface="Calibri"/>
            </a:endParaRPr>
          </a:p>
          <a:p>
            <a:pPr marL="12700" marR="43180">
              <a:lnSpc>
                <a:spcPts val="1580"/>
              </a:lnSpc>
            </a:pP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At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its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core,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Docker </a:t>
            </a: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allows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you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run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containers on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systems. 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It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also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offers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 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variety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tools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for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creating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managing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FFFFFF"/>
                </a:solidFill>
                <a:latin typeface="Calibri"/>
                <a:cs typeface="Calibri"/>
              </a:rPr>
              <a:t>images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It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is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currently the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industry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leader 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in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container</a:t>
            </a:r>
            <a:r>
              <a:rPr dirty="0" sz="1350" spc="-204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runtimes.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Calibri"/>
              <a:cs typeface="Calibri"/>
            </a:endParaRPr>
          </a:p>
          <a:p>
            <a:pPr marL="12700" marR="605790">
              <a:lnSpc>
                <a:spcPct val="134800"/>
              </a:lnSpc>
            </a:pPr>
            <a:r>
              <a:rPr dirty="0" sz="1350" spc="100" b="1">
                <a:solidFill>
                  <a:srgbClr val="1BB398"/>
                </a:solidFill>
                <a:latin typeface="Calibri"/>
                <a:cs typeface="Calibri"/>
              </a:rPr>
              <a:t>Check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out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Docker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official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site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for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documentation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more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info!  </a:t>
            </a:r>
            <a:r>
              <a:rPr dirty="0" sz="1350" spc="15" b="1">
                <a:solidFill>
                  <a:srgbClr val="FFFFFF"/>
                </a:solidFill>
                <a:latin typeface="Calibri"/>
                <a:cs typeface="Calibri"/>
              </a:rPr>
              <a:t>https://</a:t>
            </a:r>
            <a:r>
              <a:rPr dirty="0" sz="1350" spc="15" b="1">
                <a:solidFill>
                  <a:srgbClr val="FFFFFF"/>
                </a:solidFill>
                <a:latin typeface="Calibri"/>
                <a:cs typeface="Calibri"/>
                <a:hlinkClick r:id="rId7"/>
              </a:rPr>
              <a:t>www.docker.com/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522719" y="923544"/>
            <a:ext cx="2048255" cy="17312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33772" y="4792636"/>
            <a:ext cx="1219200" cy="1714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ts val="600"/>
              </a:lnSpc>
              <a:spcBef>
                <a:spcPts val="1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45807" y="4654296"/>
            <a:ext cx="2045970" cy="100965"/>
            <a:chOff x="6845807" y="4654296"/>
            <a:chExt cx="2045970" cy="100965"/>
          </a:xfrm>
        </p:grpSpPr>
        <p:sp>
          <p:nvSpPr>
            <p:cNvPr id="4" name="object 4"/>
            <p:cNvSpPr/>
            <p:nvPr/>
          </p:nvSpPr>
          <p:spPr>
            <a:xfrm>
              <a:off x="6871474" y="468406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70" h="0">
                  <a:moveTo>
                    <a:pt x="0" y="0"/>
                  </a:moveTo>
                  <a:lnTo>
                    <a:pt x="202028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45807" y="4654296"/>
              <a:ext cx="326135" cy="1005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85347" y="4672257"/>
              <a:ext cx="246379" cy="20320"/>
            </a:xfrm>
            <a:custGeom>
              <a:avLst/>
              <a:gdLst/>
              <a:ahLst/>
              <a:cxnLst/>
              <a:rect l="l" t="t" r="r" b="b"/>
              <a:pathLst>
                <a:path w="246379" h="20320">
                  <a:moveTo>
                    <a:pt x="246234" y="0"/>
                  </a:moveTo>
                  <a:lnTo>
                    <a:pt x="0" y="0"/>
                  </a:lnTo>
                  <a:lnTo>
                    <a:pt x="0" y="20117"/>
                  </a:lnTo>
                  <a:lnTo>
                    <a:pt x="246234" y="20117"/>
                  </a:lnTo>
                  <a:lnTo>
                    <a:pt x="2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335279" y="4611623"/>
              <a:ext cx="1703832" cy="384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58055" y="975360"/>
              <a:ext cx="627888" cy="6065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815" rIns="0" bIns="0" rtlCol="0" vert="horz">
            <a:spAutoFit/>
          </a:bodyPr>
          <a:lstStyle/>
          <a:p>
            <a:pPr marL="12700" marR="5080" indent="1324610">
              <a:lnSpc>
                <a:spcPts val="5690"/>
              </a:lnSpc>
              <a:spcBef>
                <a:spcPts val="345"/>
              </a:spcBef>
            </a:pPr>
            <a:r>
              <a:rPr dirty="0" spc="25"/>
              <a:t>Beginner’s </a:t>
            </a:r>
            <a:r>
              <a:rPr dirty="0" spc="100"/>
              <a:t>Guide </a:t>
            </a:r>
            <a:r>
              <a:rPr dirty="0" spc="55"/>
              <a:t>to  </a:t>
            </a:r>
            <a:r>
              <a:rPr dirty="0" spc="105"/>
              <a:t>Containers </a:t>
            </a:r>
            <a:r>
              <a:rPr dirty="0" spc="125"/>
              <a:t>and</a:t>
            </a:r>
            <a:r>
              <a:rPr dirty="0" spc="-615"/>
              <a:t> </a:t>
            </a:r>
            <a:r>
              <a:rPr dirty="0" spc="85"/>
              <a:t>Orchestration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331975" y="3550920"/>
            <a:ext cx="6480175" cy="807720"/>
            <a:chOff x="1331975" y="3550920"/>
            <a:chExt cx="6480175" cy="807720"/>
          </a:xfrm>
        </p:grpSpPr>
        <p:sp>
          <p:nvSpPr>
            <p:cNvPr id="13" name="object 13"/>
            <p:cNvSpPr/>
            <p:nvPr/>
          </p:nvSpPr>
          <p:spPr>
            <a:xfrm>
              <a:off x="1331975" y="3550920"/>
              <a:ext cx="6480048" cy="7955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807463" y="3633216"/>
              <a:ext cx="5529072" cy="7254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wrap="square" lIns="0" tIns="124460" rIns="0" bIns="0" rtlCol="0" vert="horz">
            <a:spAutoFit/>
          </a:bodyPr>
          <a:lstStyle/>
          <a:p>
            <a:pPr marL="660400">
              <a:lnSpc>
                <a:spcPct val="100000"/>
              </a:lnSpc>
              <a:spcBef>
                <a:spcPts val="980"/>
              </a:spcBef>
            </a:pPr>
            <a:r>
              <a:rPr dirty="0" sz="2400" spc="1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dirty="0" sz="2400" spc="-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dirty="0" sz="2400" spc="-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dirty="0" sz="2400" spc="-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dirty="0" sz="2400" spc="-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35">
                <a:solidFill>
                  <a:srgbClr val="FFFFFF"/>
                </a:solidFill>
                <a:latin typeface="Calibri"/>
                <a:cs typeface="Calibri"/>
              </a:rPr>
              <a:t>Runtimes?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88480" y="4767071"/>
            <a:ext cx="240792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221072" y="4781804"/>
            <a:ext cx="1244600" cy="1917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04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5279" y="867334"/>
            <a:ext cx="8625840" cy="4128770"/>
            <a:chOff x="335279" y="867334"/>
            <a:chExt cx="8625840" cy="4128770"/>
          </a:xfrm>
        </p:grpSpPr>
        <p:sp>
          <p:nvSpPr>
            <p:cNvPr id="6" name="object 6"/>
            <p:cNvSpPr/>
            <p:nvPr/>
          </p:nvSpPr>
          <p:spPr>
            <a:xfrm>
              <a:off x="6871474" y="468406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70" h="0">
                  <a:moveTo>
                    <a:pt x="0" y="0"/>
                  </a:moveTo>
                  <a:lnTo>
                    <a:pt x="202028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45808" y="4654296"/>
              <a:ext cx="326135" cy="1005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885348" y="4672257"/>
              <a:ext cx="246379" cy="20320"/>
            </a:xfrm>
            <a:custGeom>
              <a:avLst/>
              <a:gdLst/>
              <a:ahLst/>
              <a:cxnLst/>
              <a:rect l="l" t="t" r="r" b="b"/>
              <a:pathLst>
                <a:path w="246379" h="20320">
                  <a:moveTo>
                    <a:pt x="246234" y="0"/>
                  </a:moveTo>
                  <a:lnTo>
                    <a:pt x="0" y="0"/>
                  </a:lnTo>
                  <a:lnTo>
                    <a:pt x="0" y="20117"/>
                  </a:lnTo>
                  <a:lnTo>
                    <a:pt x="246234" y="20117"/>
                  </a:lnTo>
                  <a:lnTo>
                    <a:pt x="2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5279" y="4611623"/>
              <a:ext cx="1703832" cy="3840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8055" y="914400"/>
              <a:ext cx="8513064" cy="38526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32815" y="905256"/>
              <a:ext cx="6074664" cy="30998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2146935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5"/>
              <a:t>Container</a:t>
            </a:r>
            <a:r>
              <a:rPr dirty="0" spc="-150"/>
              <a:t> </a:t>
            </a:r>
            <a:r>
              <a:rPr dirty="0" spc="35"/>
              <a:t>Runtimes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64431" y="877296"/>
            <a:ext cx="5603875" cy="267652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Docker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is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not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only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option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for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doing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containers!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Here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are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other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competitive</a:t>
            </a:r>
            <a:r>
              <a:rPr dirty="0" sz="1350" spc="-21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container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runtimes: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Clr>
                <a:srgbClr val="1BB398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rkt</a:t>
            </a:r>
            <a:endParaRPr sz="1400">
              <a:latin typeface="Calibri"/>
              <a:cs typeface="Calibri"/>
            </a:endParaRPr>
          </a:p>
          <a:p>
            <a:pPr marL="297815" marR="5080">
              <a:lnSpc>
                <a:spcPts val="1580"/>
              </a:lnSpc>
              <a:spcBef>
                <a:spcPts val="160"/>
              </a:spcBef>
            </a:pPr>
            <a:r>
              <a:rPr dirty="0" sz="1400" spc="40">
                <a:solidFill>
                  <a:srgbClr val="1BB398"/>
                </a:solidFill>
                <a:latin typeface="Calibri"/>
                <a:cs typeface="Calibri"/>
              </a:rPr>
              <a:t>Created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by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45">
                <a:solidFill>
                  <a:srgbClr val="1BB398"/>
                </a:solidFill>
                <a:latin typeface="Calibri"/>
                <a:cs typeface="Calibri"/>
              </a:rPr>
              <a:t>CoreOS,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0">
                <a:solidFill>
                  <a:srgbClr val="1BB398"/>
                </a:solidFill>
                <a:latin typeface="Calibri"/>
                <a:cs typeface="Calibri"/>
              </a:rPr>
              <a:t>“designed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30">
                <a:solidFill>
                  <a:srgbClr val="1BB398"/>
                </a:solidFill>
                <a:latin typeface="Calibri"/>
                <a:cs typeface="Calibri"/>
              </a:rPr>
              <a:t>with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composability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5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0">
                <a:solidFill>
                  <a:srgbClr val="1BB398"/>
                </a:solidFill>
                <a:latin typeface="Calibri"/>
                <a:cs typeface="Calibri"/>
              </a:rPr>
              <a:t>security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1BB398"/>
                </a:solidFill>
                <a:latin typeface="Calibri"/>
                <a:cs typeface="Calibri"/>
              </a:rPr>
              <a:t>in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1BB398"/>
                </a:solidFill>
                <a:latin typeface="Calibri"/>
                <a:cs typeface="Calibri"/>
              </a:rPr>
              <a:t>mind.”  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https://coreos.com/rkt/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Clr>
                <a:srgbClr val="1BB398"/>
              </a:buClr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55" b="1">
                <a:solidFill>
                  <a:srgbClr val="FFFFFF"/>
                </a:solidFill>
                <a:latin typeface="Calibri"/>
                <a:cs typeface="Calibri"/>
              </a:rPr>
              <a:t>containerd</a:t>
            </a:r>
            <a:endParaRPr sz="1350">
              <a:latin typeface="Calibri"/>
              <a:cs typeface="Calibri"/>
            </a:endParaRPr>
          </a:p>
          <a:p>
            <a:pPr marL="297815" marR="1466215">
              <a:lnSpc>
                <a:spcPct val="101400"/>
              </a:lnSpc>
              <a:spcBef>
                <a:spcPts val="10"/>
              </a:spcBef>
            </a:pPr>
            <a:r>
              <a:rPr dirty="0" sz="1400" spc="50">
                <a:solidFill>
                  <a:srgbClr val="1BB398"/>
                </a:solidFill>
                <a:latin typeface="Calibri"/>
                <a:cs typeface="Calibri"/>
              </a:rPr>
              <a:t>Emphasizes</a:t>
            </a:r>
            <a:r>
              <a:rPr dirty="0" sz="1400" spc="-5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BB398"/>
                </a:solidFill>
                <a:latin typeface="Calibri"/>
                <a:cs typeface="Calibri"/>
              </a:rPr>
              <a:t>“simplicity,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0">
                <a:solidFill>
                  <a:srgbClr val="1BB398"/>
                </a:solidFill>
                <a:latin typeface="Calibri"/>
                <a:cs typeface="Calibri"/>
              </a:rPr>
              <a:t>robustness,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1BB398"/>
                </a:solidFill>
                <a:latin typeface="Calibri"/>
                <a:cs typeface="Calibri"/>
              </a:rPr>
              <a:t>portability.” 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https://containerd.io/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33772" y="4792636"/>
            <a:ext cx="1219200" cy="1714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ts val="600"/>
              </a:lnSpc>
              <a:spcBef>
                <a:spcPts val="1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45807" y="4654296"/>
            <a:ext cx="2045970" cy="100965"/>
            <a:chOff x="6845807" y="4654296"/>
            <a:chExt cx="2045970" cy="100965"/>
          </a:xfrm>
        </p:grpSpPr>
        <p:sp>
          <p:nvSpPr>
            <p:cNvPr id="4" name="object 4"/>
            <p:cNvSpPr/>
            <p:nvPr/>
          </p:nvSpPr>
          <p:spPr>
            <a:xfrm>
              <a:off x="6871474" y="468406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70" h="0">
                  <a:moveTo>
                    <a:pt x="0" y="0"/>
                  </a:moveTo>
                  <a:lnTo>
                    <a:pt x="202028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45807" y="4654296"/>
              <a:ext cx="326135" cy="1005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85347" y="4672257"/>
              <a:ext cx="246379" cy="20320"/>
            </a:xfrm>
            <a:custGeom>
              <a:avLst/>
              <a:gdLst/>
              <a:ahLst/>
              <a:cxnLst/>
              <a:rect l="l" t="t" r="r" b="b"/>
              <a:pathLst>
                <a:path w="246379" h="20320">
                  <a:moveTo>
                    <a:pt x="246234" y="0"/>
                  </a:moveTo>
                  <a:lnTo>
                    <a:pt x="0" y="0"/>
                  </a:lnTo>
                  <a:lnTo>
                    <a:pt x="0" y="20117"/>
                  </a:lnTo>
                  <a:lnTo>
                    <a:pt x="246234" y="20117"/>
                  </a:lnTo>
                  <a:lnTo>
                    <a:pt x="2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335279" y="4611623"/>
              <a:ext cx="1703832" cy="384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58055" y="975360"/>
              <a:ext cx="627888" cy="6065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815" rIns="0" bIns="0" rtlCol="0" vert="horz">
            <a:spAutoFit/>
          </a:bodyPr>
          <a:lstStyle/>
          <a:p>
            <a:pPr marL="12700" marR="5080" indent="1324610">
              <a:lnSpc>
                <a:spcPts val="5690"/>
              </a:lnSpc>
              <a:spcBef>
                <a:spcPts val="345"/>
              </a:spcBef>
            </a:pPr>
            <a:r>
              <a:rPr dirty="0" spc="25"/>
              <a:t>Beginner’s </a:t>
            </a:r>
            <a:r>
              <a:rPr dirty="0" spc="100"/>
              <a:t>Guide </a:t>
            </a:r>
            <a:r>
              <a:rPr dirty="0" spc="55"/>
              <a:t>to  </a:t>
            </a:r>
            <a:r>
              <a:rPr dirty="0" spc="105"/>
              <a:t>Containers </a:t>
            </a:r>
            <a:r>
              <a:rPr dirty="0" spc="125"/>
              <a:t>and</a:t>
            </a:r>
            <a:r>
              <a:rPr dirty="0" spc="-615"/>
              <a:t> </a:t>
            </a:r>
            <a:r>
              <a:rPr dirty="0" spc="85"/>
              <a:t>Orchestration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331975" y="3550920"/>
            <a:ext cx="6480175" cy="807720"/>
            <a:chOff x="1331975" y="3550920"/>
            <a:chExt cx="6480175" cy="807720"/>
          </a:xfrm>
        </p:grpSpPr>
        <p:sp>
          <p:nvSpPr>
            <p:cNvPr id="13" name="object 13"/>
            <p:cNvSpPr/>
            <p:nvPr/>
          </p:nvSpPr>
          <p:spPr>
            <a:xfrm>
              <a:off x="1331975" y="3550920"/>
              <a:ext cx="6480048" cy="7955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041903" y="3633216"/>
              <a:ext cx="3060192" cy="7254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wrap="square" lIns="0" tIns="12446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980"/>
              </a:spcBef>
            </a:pPr>
            <a:r>
              <a:rPr dirty="0" sz="2400" spc="1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dirty="0" sz="2400" spc="25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400" spc="-2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Calibri"/>
                <a:cs typeface="Calibri"/>
              </a:rPr>
              <a:t>Kubernetes?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88480" y="4767071"/>
            <a:ext cx="240792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221072" y="4781804"/>
            <a:ext cx="1244600" cy="1917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04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5279" y="867334"/>
            <a:ext cx="8625840" cy="4128770"/>
            <a:chOff x="335279" y="867334"/>
            <a:chExt cx="8625840" cy="4128770"/>
          </a:xfrm>
        </p:grpSpPr>
        <p:sp>
          <p:nvSpPr>
            <p:cNvPr id="6" name="object 6"/>
            <p:cNvSpPr/>
            <p:nvPr/>
          </p:nvSpPr>
          <p:spPr>
            <a:xfrm>
              <a:off x="6871474" y="468406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70" h="0">
                  <a:moveTo>
                    <a:pt x="0" y="0"/>
                  </a:moveTo>
                  <a:lnTo>
                    <a:pt x="202028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45808" y="4654296"/>
              <a:ext cx="326135" cy="1005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885348" y="4672257"/>
              <a:ext cx="246379" cy="20320"/>
            </a:xfrm>
            <a:custGeom>
              <a:avLst/>
              <a:gdLst/>
              <a:ahLst/>
              <a:cxnLst/>
              <a:rect l="l" t="t" r="r" b="b"/>
              <a:pathLst>
                <a:path w="246379" h="20320">
                  <a:moveTo>
                    <a:pt x="246234" y="0"/>
                  </a:moveTo>
                  <a:lnTo>
                    <a:pt x="0" y="0"/>
                  </a:lnTo>
                  <a:lnTo>
                    <a:pt x="0" y="20117"/>
                  </a:lnTo>
                  <a:lnTo>
                    <a:pt x="246234" y="20117"/>
                  </a:lnTo>
                  <a:lnTo>
                    <a:pt x="2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5279" y="4611623"/>
              <a:ext cx="1703832" cy="3840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8055" y="914400"/>
              <a:ext cx="8513064" cy="38526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32815" y="905256"/>
              <a:ext cx="6428232" cy="31120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126111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5"/>
              <a:t>Kubernetes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64431" y="876300"/>
            <a:ext cx="5951220" cy="26866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60" b="1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r>
              <a:rPr dirty="0" sz="135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is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0">
                <a:solidFill>
                  <a:srgbClr val="1BB398"/>
                </a:solidFill>
                <a:latin typeface="Calibri"/>
                <a:cs typeface="Calibri"/>
              </a:rPr>
              <a:t>container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orchestration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1BB398"/>
                </a:solidFill>
                <a:latin typeface="Calibri"/>
                <a:cs typeface="Calibri"/>
              </a:rPr>
              <a:t>tool</a:t>
            </a:r>
            <a:r>
              <a:rPr dirty="0" sz="1350" spc="-20" b="1">
                <a:solidFill>
                  <a:srgbClr val="1BB398"/>
                </a:solidFill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Calibri"/>
              <a:cs typeface="Calibri"/>
            </a:endParaRPr>
          </a:p>
          <a:p>
            <a:pPr marL="12700" marR="309245">
              <a:lnSpc>
                <a:spcPct val="105200"/>
              </a:lnSpc>
            </a:pP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It </a:t>
            </a: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allows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easily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build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manage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your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container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infrastructure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 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automation.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Calibri"/>
              <a:cs typeface="Calibri"/>
            </a:endParaRPr>
          </a:p>
          <a:p>
            <a:pPr marL="12700" marR="5080">
              <a:lnSpc>
                <a:spcPts val="1580"/>
              </a:lnSpc>
              <a:spcBef>
                <a:spcPts val="5"/>
              </a:spcBef>
            </a:pP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Do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want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things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like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self-healing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applications,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automated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scaling,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easy  automated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deployments?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Then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should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definitely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look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into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!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50">
              <a:latin typeface="Calibri"/>
              <a:cs typeface="Calibri"/>
            </a:endParaRPr>
          </a:p>
          <a:p>
            <a:pPr marL="12700" marR="12700">
              <a:lnSpc>
                <a:spcPct val="142200"/>
              </a:lnSpc>
            </a:pPr>
            <a:r>
              <a:rPr dirty="0" sz="1350" spc="100" b="1">
                <a:solidFill>
                  <a:srgbClr val="1BB398"/>
                </a:solidFill>
                <a:latin typeface="Calibri"/>
                <a:cs typeface="Calibri"/>
              </a:rPr>
              <a:t>Check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out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official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Kubernetes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site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for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documentation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additional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info!  </a:t>
            </a:r>
            <a:r>
              <a:rPr dirty="0" sz="1350" spc="20" b="1">
                <a:solidFill>
                  <a:srgbClr val="FFFFFF"/>
                </a:solidFill>
                <a:latin typeface="Calibri"/>
                <a:cs typeface="Calibri"/>
              </a:rPr>
              <a:t>https://kubernetes.io/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52615" y="990600"/>
            <a:ext cx="2264664" cy="19629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33772" y="4792636"/>
            <a:ext cx="1219200" cy="1714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ts val="600"/>
              </a:lnSpc>
              <a:spcBef>
                <a:spcPts val="1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45807" y="4654296"/>
            <a:ext cx="2045970" cy="100965"/>
            <a:chOff x="6845807" y="4654296"/>
            <a:chExt cx="2045970" cy="100965"/>
          </a:xfrm>
        </p:grpSpPr>
        <p:sp>
          <p:nvSpPr>
            <p:cNvPr id="4" name="object 4"/>
            <p:cNvSpPr/>
            <p:nvPr/>
          </p:nvSpPr>
          <p:spPr>
            <a:xfrm>
              <a:off x="6871474" y="468406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70" h="0">
                  <a:moveTo>
                    <a:pt x="0" y="0"/>
                  </a:moveTo>
                  <a:lnTo>
                    <a:pt x="202028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45807" y="4654296"/>
              <a:ext cx="326135" cy="1005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85347" y="4672257"/>
              <a:ext cx="246379" cy="20320"/>
            </a:xfrm>
            <a:custGeom>
              <a:avLst/>
              <a:gdLst/>
              <a:ahLst/>
              <a:cxnLst/>
              <a:rect l="l" t="t" r="r" b="b"/>
              <a:pathLst>
                <a:path w="246379" h="20320">
                  <a:moveTo>
                    <a:pt x="246234" y="0"/>
                  </a:moveTo>
                  <a:lnTo>
                    <a:pt x="0" y="0"/>
                  </a:lnTo>
                  <a:lnTo>
                    <a:pt x="0" y="20117"/>
                  </a:lnTo>
                  <a:lnTo>
                    <a:pt x="246234" y="20117"/>
                  </a:lnTo>
                  <a:lnTo>
                    <a:pt x="2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335279" y="4611623"/>
              <a:ext cx="1703832" cy="384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58055" y="975360"/>
              <a:ext cx="627888" cy="6065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815" rIns="0" bIns="0" rtlCol="0" vert="horz">
            <a:spAutoFit/>
          </a:bodyPr>
          <a:lstStyle/>
          <a:p>
            <a:pPr marL="12700" marR="5080" indent="1324610">
              <a:lnSpc>
                <a:spcPts val="5690"/>
              </a:lnSpc>
              <a:spcBef>
                <a:spcPts val="345"/>
              </a:spcBef>
            </a:pPr>
            <a:r>
              <a:rPr dirty="0" spc="25"/>
              <a:t>Beginner’s </a:t>
            </a:r>
            <a:r>
              <a:rPr dirty="0" spc="100"/>
              <a:t>Guide </a:t>
            </a:r>
            <a:r>
              <a:rPr dirty="0" spc="55"/>
              <a:t>to  </a:t>
            </a:r>
            <a:r>
              <a:rPr dirty="0" spc="105"/>
              <a:t>Containers </a:t>
            </a:r>
            <a:r>
              <a:rPr dirty="0" spc="125"/>
              <a:t>and</a:t>
            </a:r>
            <a:r>
              <a:rPr dirty="0" spc="-615"/>
              <a:t> </a:t>
            </a:r>
            <a:r>
              <a:rPr dirty="0" spc="85"/>
              <a:t>Orchestration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331975" y="3550920"/>
            <a:ext cx="6480175" cy="807720"/>
            <a:chOff x="1331975" y="3550920"/>
            <a:chExt cx="6480175" cy="807720"/>
          </a:xfrm>
        </p:grpSpPr>
        <p:sp>
          <p:nvSpPr>
            <p:cNvPr id="13" name="object 13"/>
            <p:cNvSpPr/>
            <p:nvPr/>
          </p:nvSpPr>
          <p:spPr>
            <a:xfrm>
              <a:off x="1331975" y="3550920"/>
              <a:ext cx="6480048" cy="7955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63623" y="3633216"/>
              <a:ext cx="6016752" cy="7254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wrap="square" lIns="0" tIns="124460" rIns="0" bIns="0" rtlCol="0" vert="horz">
            <a:spAutoFit/>
          </a:bodyPr>
          <a:lstStyle/>
          <a:p>
            <a:pPr marL="416559">
              <a:lnSpc>
                <a:spcPct val="100000"/>
              </a:lnSpc>
              <a:spcBef>
                <a:spcPts val="980"/>
              </a:spcBef>
            </a:pPr>
            <a:r>
              <a:rPr dirty="0" sz="2400" spc="1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dirty="0" sz="2400" spc="-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dirty="0" sz="2400" spc="-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dirty="0" sz="2400" spc="-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Calibri"/>
                <a:cs typeface="Calibri"/>
              </a:rPr>
              <a:t>Orchestration</a:t>
            </a:r>
            <a:r>
              <a:rPr dirty="0" sz="2400" spc="-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Calibri"/>
                <a:cs typeface="Calibri"/>
              </a:rPr>
              <a:t>Solutions?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79" y="867334"/>
            <a:ext cx="8625840" cy="4128770"/>
            <a:chOff x="335279" y="867334"/>
            <a:chExt cx="8625840" cy="4128770"/>
          </a:xfrm>
        </p:grpSpPr>
        <p:sp>
          <p:nvSpPr>
            <p:cNvPr id="3" name="object 3"/>
            <p:cNvSpPr/>
            <p:nvPr/>
          </p:nvSpPr>
          <p:spPr>
            <a:xfrm>
              <a:off x="432815" y="905256"/>
              <a:ext cx="6589776" cy="33802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3656329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5"/>
              <a:t>Container </a:t>
            </a:r>
            <a:r>
              <a:rPr dirty="0" spc="30"/>
              <a:t>Orchestration</a:t>
            </a:r>
            <a:r>
              <a:rPr dirty="0" spc="-240"/>
              <a:t> </a:t>
            </a:r>
            <a:r>
              <a:rPr dirty="0" spc="30"/>
              <a:t>Solutions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21072" y="4779936"/>
            <a:ext cx="1244600" cy="196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431" y="877296"/>
            <a:ext cx="6113780" cy="295084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Kubernetes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is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not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only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container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orchestration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tool!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Here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are </a:t>
            </a:r>
            <a:r>
              <a:rPr dirty="0" sz="1350" spc="90" b="1">
                <a:solidFill>
                  <a:srgbClr val="1BB398"/>
                </a:solidFill>
                <a:latin typeface="Calibri"/>
                <a:cs typeface="Calibri"/>
              </a:rPr>
              <a:t>some</a:t>
            </a:r>
            <a:r>
              <a:rPr dirty="0" sz="1350" spc="-21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other popular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ones:</a:t>
            </a:r>
            <a:endParaRPr sz="13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705"/>
              </a:spcBef>
              <a:buClr>
                <a:srgbClr val="1BB398"/>
              </a:buClr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65" b="1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r>
              <a:rPr dirty="0" sz="135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FFFFFF"/>
                </a:solidFill>
                <a:latin typeface="Calibri"/>
                <a:cs typeface="Calibri"/>
              </a:rPr>
              <a:t>Swarm</a:t>
            </a:r>
            <a:endParaRPr sz="1350">
              <a:latin typeface="Calibri"/>
              <a:cs typeface="Calibri"/>
            </a:endParaRPr>
          </a:p>
          <a:p>
            <a:pPr marL="297815" marR="2044700">
              <a:lnSpc>
                <a:spcPts val="1700"/>
              </a:lnSpc>
              <a:spcBef>
                <a:spcPts val="55"/>
              </a:spcBef>
            </a:pP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Docker’s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native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container orchestration</a:t>
            </a:r>
            <a:r>
              <a:rPr dirty="0" sz="1350" spc="-9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solution.  </a:t>
            </a:r>
            <a:r>
              <a:rPr dirty="0" sz="1350" spc="35" b="1">
                <a:solidFill>
                  <a:srgbClr val="FFFFFF"/>
                </a:solidFill>
                <a:latin typeface="Calibri"/>
                <a:cs typeface="Calibri"/>
              </a:rPr>
              <a:t>https://docs.docker.com/engine/swarm/</a:t>
            </a:r>
            <a:endParaRPr sz="13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15"/>
              </a:spcBef>
              <a:buClr>
                <a:srgbClr val="1BB398"/>
              </a:buClr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20" b="1">
                <a:solidFill>
                  <a:srgbClr val="FFFFFF"/>
                </a:solidFill>
                <a:latin typeface="Calibri"/>
                <a:cs typeface="Calibri"/>
              </a:rPr>
              <a:t>Marathon</a:t>
            </a:r>
            <a:endParaRPr sz="1350">
              <a:latin typeface="Calibri"/>
              <a:cs typeface="Calibri"/>
            </a:endParaRPr>
          </a:p>
          <a:p>
            <a:pPr marL="297815" marR="624205">
              <a:lnSpc>
                <a:spcPts val="1700"/>
              </a:lnSpc>
              <a:spcBef>
                <a:spcPts val="55"/>
              </a:spcBef>
            </a:pP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Based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on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Apache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Mesos,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offers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APIs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for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integrating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with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other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tools.  </a:t>
            </a:r>
            <a:r>
              <a:rPr dirty="0" sz="1350" spc="30" b="1">
                <a:solidFill>
                  <a:srgbClr val="FFFFFF"/>
                </a:solidFill>
                <a:latin typeface="Calibri"/>
                <a:cs typeface="Calibri"/>
              </a:rPr>
              <a:t>https://mesosphere.github.io/marathon/</a:t>
            </a:r>
            <a:endParaRPr sz="13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640"/>
              </a:spcBef>
              <a:buClr>
                <a:srgbClr val="1BB398"/>
              </a:buClr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80" b="1">
                <a:solidFill>
                  <a:srgbClr val="FFFFFF"/>
                </a:solidFill>
                <a:latin typeface="Calibri"/>
                <a:cs typeface="Calibri"/>
              </a:rPr>
              <a:t>Nomad</a:t>
            </a:r>
            <a:endParaRPr sz="1350">
              <a:latin typeface="Calibri"/>
              <a:cs typeface="Calibri"/>
            </a:endParaRPr>
          </a:p>
          <a:p>
            <a:pPr marL="297815" marR="5080">
              <a:lnSpc>
                <a:spcPts val="1580"/>
              </a:lnSpc>
              <a:spcBef>
                <a:spcPts val="150"/>
              </a:spcBef>
            </a:pP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Open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source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built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by</a:t>
            </a: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HashiCorp,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designed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be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simple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lightweight.  </a:t>
            </a:r>
            <a:r>
              <a:rPr dirty="0" sz="1350" spc="15" b="1">
                <a:solidFill>
                  <a:srgbClr val="FFFFFF"/>
                </a:solidFill>
                <a:latin typeface="Calibri"/>
                <a:cs typeface="Calibri"/>
              </a:rPr>
              <a:t>https://</a:t>
            </a:r>
            <a:r>
              <a:rPr dirty="0" sz="1350" spc="15" b="1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www.nomadproject.io/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79" y="867334"/>
            <a:ext cx="8625840" cy="4128770"/>
            <a:chOff x="335279" y="867334"/>
            <a:chExt cx="8625840" cy="4128770"/>
          </a:xfrm>
        </p:grpSpPr>
        <p:sp>
          <p:nvSpPr>
            <p:cNvPr id="3" name="object 3"/>
            <p:cNvSpPr/>
            <p:nvPr/>
          </p:nvSpPr>
          <p:spPr>
            <a:xfrm>
              <a:off x="432815" y="905256"/>
              <a:ext cx="8397240" cy="34564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323596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65"/>
              <a:t>Cloud </a:t>
            </a:r>
            <a:r>
              <a:rPr dirty="0" spc="30"/>
              <a:t>Orchestration</a:t>
            </a:r>
            <a:r>
              <a:rPr dirty="0" spc="-265"/>
              <a:t> </a:t>
            </a:r>
            <a:r>
              <a:rPr dirty="0" spc="30"/>
              <a:t>Solutions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21072" y="4779936"/>
            <a:ext cx="1244600" cy="196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431" y="877296"/>
            <a:ext cx="7886065" cy="302704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04"/>
              </a:spcBef>
            </a:pPr>
            <a:r>
              <a:rPr dirty="0" sz="1350" spc="80" b="1">
                <a:solidFill>
                  <a:srgbClr val="FFFFFF"/>
                </a:solidFill>
                <a:latin typeface="Calibri"/>
                <a:cs typeface="Calibri"/>
              </a:rPr>
              <a:t>Cloud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FFFFFF"/>
                </a:solidFill>
                <a:latin typeface="Calibri"/>
                <a:cs typeface="Calibri"/>
              </a:rPr>
              <a:t>providers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95" b="1">
                <a:solidFill>
                  <a:srgbClr val="1BB398"/>
                </a:solidFill>
                <a:latin typeface="Calibri"/>
                <a:cs typeface="Calibri"/>
              </a:rPr>
              <a:t>such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as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Amazon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Web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Services,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Microsoft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Azure,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Google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Cloud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Platform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also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offer 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built-in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container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orchestration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solutions,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including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cloud-native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Kubernetes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implementations!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For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example:</a:t>
            </a:r>
            <a:endParaRPr sz="1350">
              <a:latin typeface="Calibri"/>
              <a:cs typeface="Calibri"/>
            </a:endParaRPr>
          </a:p>
          <a:p>
            <a:pPr marL="297815" marR="4973320" indent="-285750">
              <a:lnSpc>
                <a:spcPct val="104000"/>
              </a:lnSpc>
              <a:spcBef>
                <a:spcPts val="635"/>
              </a:spcBef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Amazon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Elastic Container</a:t>
            </a:r>
            <a:r>
              <a:rPr dirty="0" sz="1350" spc="-13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Service </a:t>
            </a:r>
            <a:r>
              <a:rPr dirty="0" sz="1350" spc="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FFFFFF"/>
                </a:solidFill>
                <a:latin typeface="Calibri"/>
                <a:cs typeface="Calibri"/>
              </a:rPr>
              <a:t>https://aws.amazon.com/ecs/</a:t>
            </a:r>
            <a:endParaRPr sz="1350">
              <a:latin typeface="Calibri"/>
              <a:cs typeface="Calibri"/>
            </a:endParaRPr>
          </a:p>
          <a:p>
            <a:pPr marL="297815" marR="5274945" indent="-285750">
              <a:lnSpc>
                <a:spcPct val="104000"/>
              </a:lnSpc>
              <a:spcBef>
                <a:spcPts val="520"/>
              </a:spcBef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Amazon </a:t>
            </a:r>
            <a:r>
              <a:rPr dirty="0" sz="1350" spc="165" b="1">
                <a:solidFill>
                  <a:srgbClr val="1BB398"/>
                </a:solidFill>
                <a:latin typeface="Calibri"/>
                <a:cs typeface="Calibri"/>
              </a:rPr>
              <a:t>ECS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for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Kubernetes </a:t>
            </a:r>
            <a:r>
              <a:rPr dirty="0" sz="1350" spc="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FFFFFF"/>
                </a:solidFill>
                <a:latin typeface="Calibri"/>
                <a:cs typeface="Calibri"/>
              </a:rPr>
              <a:t>https://aws.amazon.com/eks/</a:t>
            </a:r>
            <a:endParaRPr sz="13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705"/>
              </a:spcBef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Azure Kubernetes</a:t>
            </a:r>
            <a:r>
              <a:rPr dirty="0" sz="1350" spc="-9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Service</a:t>
            </a:r>
            <a:endParaRPr sz="1350">
              <a:latin typeface="Calibri"/>
              <a:cs typeface="Calibri"/>
            </a:endParaRPr>
          </a:p>
          <a:p>
            <a:pPr marL="297815">
              <a:lnSpc>
                <a:spcPct val="100000"/>
              </a:lnSpc>
              <a:spcBef>
                <a:spcPts val="65"/>
              </a:spcBef>
            </a:pPr>
            <a:r>
              <a:rPr dirty="0" sz="1350" spc="45" b="1">
                <a:solidFill>
                  <a:srgbClr val="FFFFFF"/>
                </a:solidFill>
                <a:latin typeface="Calibri"/>
                <a:cs typeface="Calibri"/>
              </a:rPr>
              <a:t>https://azure.microsoft.com/en-us/services/kubernetes-service/</a:t>
            </a:r>
            <a:endParaRPr sz="1350">
              <a:latin typeface="Calibri"/>
              <a:cs typeface="Calibri"/>
            </a:endParaRPr>
          </a:p>
          <a:p>
            <a:pPr marL="298450" indent="-285750">
              <a:lnSpc>
                <a:spcPts val="1590"/>
              </a:lnSpc>
              <a:spcBef>
                <a:spcPts val="705"/>
              </a:spcBef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Google Kubernetes</a:t>
            </a:r>
            <a:r>
              <a:rPr dirty="0" sz="1350" spc="-7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Engine</a:t>
            </a:r>
            <a:endParaRPr sz="1350">
              <a:latin typeface="Calibri"/>
              <a:cs typeface="Calibri"/>
            </a:endParaRPr>
          </a:p>
          <a:p>
            <a:pPr marL="297815">
              <a:lnSpc>
                <a:spcPts val="1590"/>
              </a:lnSpc>
            </a:pPr>
            <a:r>
              <a:rPr dirty="0" sz="1350" spc="35" b="1">
                <a:solidFill>
                  <a:srgbClr val="FFFFFF"/>
                </a:solidFill>
                <a:latin typeface="Calibri"/>
                <a:cs typeface="Calibri"/>
              </a:rPr>
              <a:t>https://cloud.google.com/kubernetes-engine/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33772" y="4792636"/>
            <a:ext cx="1219200" cy="1714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ts val="600"/>
              </a:lnSpc>
              <a:spcBef>
                <a:spcPts val="1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45807" y="4654296"/>
            <a:ext cx="2045970" cy="100965"/>
            <a:chOff x="6845807" y="4654296"/>
            <a:chExt cx="2045970" cy="100965"/>
          </a:xfrm>
        </p:grpSpPr>
        <p:sp>
          <p:nvSpPr>
            <p:cNvPr id="4" name="object 4"/>
            <p:cNvSpPr/>
            <p:nvPr/>
          </p:nvSpPr>
          <p:spPr>
            <a:xfrm>
              <a:off x="6871474" y="468406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70" h="0">
                  <a:moveTo>
                    <a:pt x="0" y="0"/>
                  </a:moveTo>
                  <a:lnTo>
                    <a:pt x="202028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45807" y="4654296"/>
              <a:ext cx="326135" cy="1005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85347" y="4672257"/>
              <a:ext cx="246379" cy="20320"/>
            </a:xfrm>
            <a:custGeom>
              <a:avLst/>
              <a:gdLst/>
              <a:ahLst/>
              <a:cxnLst/>
              <a:rect l="l" t="t" r="r" b="b"/>
              <a:pathLst>
                <a:path w="246379" h="20320">
                  <a:moveTo>
                    <a:pt x="246234" y="0"/>
                  </a:moveTo>
                  <a:lnTo>
                    <a:pt x="0" y="0"/>
                  </a:lnTo>
                  <a:lnTo>
                    <a:pt x="0" y="20117"/>
                  </a:lnTo>
                  <a:lnTo>
                    <a:pt x="246234" y="20117"/>
                  </a:lnTo>
                  <a:lnTo>
                    <a:pt x="2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335279" y="4611623"/>
              <a:ext cx="1703832" cy="384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58055" y="975360"/>
              <a:ext cx="627888" cy="6065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815" rIns="0" bIns="0" rtlCol="0" vert="horz">
            <a:spAutoFit/>
          </a:bodyPr>
          <a:lstStyle/>
          <a:p>
            <a:pPr marL="12700" marR="5080" indent="1324610">
              <a:lnSpc>
                <a:spcPts val="5690"/>
              </a:lnSpc>
              <a:spcBef>
                <a:spcPts val="345"/>
              </a:spcBef>
            </a:pPr>
            <a:r>
              <a:rPr dirty="0" spc="25"/>
              <a:t>Beginner’s </a:t>
            </a:r>
            <a:r>
              <a:rPr dirty="0" spc="100"/>
              <a:t>Guide </a:t>
            </a:r>
            <a:r>
              <a:rPr dirty="0" spc="55"/>
              <a:t>to  </a:t>
            </a:r>
            <a:r>
              <a:rPr dirty="0" spc="105"/>
              <a:t>Containers </a:t>
            </a:r>
            <a:r>
              <a:rPr dirty="0" spc="125"/>
              <a:t>and</a:t>
            </a:r>
            <a:r>
              <a:rPr dirty="0" spc="-615"/>
              <a:t> </a:t>
            </a:r>
            <a:r>
              <a:rPr dirty="0" spc="85"/>
              <a:t>Orchestration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331975" y="3550920"/>
            <a:ext cx="6480175" cy="807720"/>
            <a:chOff x="1331975" y="3550920"/>
            <a:chExt cx="6480175" cy="807720"/>
          </a:xfrm>
        </p:grpSpPr>
        <p:sp>
          <p:nvSpPr>
            <p:cNvPr id="13" name="object 13"/>
            <p:cNvSpPr/>
            <p:nvPr/>
          </p:nvSpPr>
          <p:spPr>
            <a:xfrm>
              <a:off x="1331975" y="3550920"/>
              <a:ext cx="6480048" cy="7955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468624" y="3633216"/>
              <a:ext cx="2206752" cy="7254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wrap="square" lIns="0" tIns="12446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980"/>
              </a:spcBef>
            </a:pPr>
            <a:r>
              <a:rPr dirty="0" sz="2400" spc="25">
                <a:solidFill>
                  <a:srgbClr val="FFFFFF"/>
                </a:solidFill>
                <a:latin typeface="Calibri"/>
                <a:cs typeface="Calibri"/>
              </a:rPr>
              <a:t>Microservices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33772" y="4792636"/>
            <a:ext cx="1219200" cy="1714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ts val="600"/>
              </a:lnSpc>
              <a:spcBef>
                <a:spcPts val="1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45807" y="4654296"/>
            <a:ext cx="2045970" cy="100965"/>
            <a:chOff x="6845807" y="4654296"/>
            <a:chExt cx="2045970" cy="100965"/>
          </a:xfrm>
        </p:grpSpPr>
        <p:sp>
          <p:nvSpPr>
            <p:cNvPr id="4" name="object 4"/>
            <p:cNvSpPr/>
            <p:nvPr/>
          </p:nvSpPr>
          <p:spPr>
            <a:xfrm>
              <a:off x="6871474" y="468406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70" h="0">
                  <a:moveTo>
                    <a:pt x="0" y="0"/>
                  </a:moveTo>
                  <a:lnTo>
                    <a:pt x="202028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45807" y="4654296"/>
              <a:ext cx="326135" cy="1005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85347" y="4672257"/>
              <a:ext cx="246379" cy="20320"/>
            </a:xfrm>
            <a:custGeom>
              <a:avLst/>
              <a:gdLst/>
              <a:ahLst/>
              <a:cxnLst/>
              <a:rect l="l" t="t" r="r" b="b"/>
              <a:pathLst>
                <a:path w="246379" h="20320">
                  <a:moveTo>
                    <a:pt x="246234" y="0"/>
                  </a:moveTo>
                  <a:lnTo>
                    <a:pt x="0" y="0"/>
                  </a:lnTo>
                  <a:lnTo>
                    <a:pt x="0" y="20117"/>
                  </a:lnTo>
                  <a:lnTo>
                    <a:pt x="246234" y="20117"/>
                  </a:lnTo>
                  <a:lnTo>
                    <a:pt x="2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335279" y="4611623"/>
              <a:ext cx="1703832" cy="384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58055" y="975360"/>
              <a:ext cx="627888" cy="6065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815" rIns="0" bIns="0" rtlCol="0" vert="horz">
            <a:spAutoFit/>
          </a:bodyPr>
          <a:lstStyle/>
          <a:p>
            <a:pPr marL="12700" marR="5080" indent="1324610">
              <a:lnSpc>
                <a:spcPts val="5690"/>
              </a:lnSpc>
              <a:spcBef>
                <a:spcPts val="345"/>
              </a:spcBef>
            </a:pPr>
            <a:r>
              <a:rPr dirty="0" spc="25"/>
              <a:t>Beginner’s </a:t>
            </a:r>
            <a:r>
              <a:rPr dirty="0" spc="100"/>
              <a:t>Guide </a:t>
            </a:r>
            <a:r>
              <a:rPr dirty="0" spc="55"/>
              <a:t>to  </a:t>
            </a:r>
            <a:r>
              <a:rPr dirty="0" spc="105"/>
              <a:t>Containers </a:t>
            </a:r>
            <a:r>
              <a:rPr dirty="0" spc="125"/>
              <a:t>and</a:t>
            </a:r>
            <a:r>
              <a:rPr dirty="0" spc="-615"/>
              <a:t> </a:t>
            </a:r>
            <a:r>
              <a:rPr dirty="0" spc="85"/>
              <a:t>Orchestration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331975" y="3550920"/>
            <a:ext cx="6480175" cy="807720"/>
            <a:chOff x="1331975" y="3550920"/>
            <a:chExt cx="6480175" cy="807720"/>
          </a:xfrm>
        </p:grpSpPr>
        <p:sp>
          <p:nvSpPr>
            <p:cNvPr id="13" name="object 13"/>
            <p:cNvSpPr/>
            <p:nvPr/>
          </p:nvSpPr>
          <p:spPr>
            <a:xfrm>
              <a:off x="1331975" y="3550920"/>
              <a:ext cx="6480048" cy="7955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057143" y="3633216"/>
              <a:ext cx="3029711" cy="7254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wrap="square" lIns="0" tIns="1244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dirty="0" sz="2400" spc="85">
                <a:solidFill>
                  <a:srgbClr val="FFFFFF"/>
                </a:solidFill>
                <a:latin typeface="Calibri"/>
                <a:cs typeface="Calibri"/>
              </a:rPr>
              <a:t>Course</a:t>
            </a:r>
            <a:r>
              <a:rPr dirty="0" sz="2400" spc="-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Calibri"/>
                <a:cs typeface="Calibri"/>
              </a:rPr>
              <a:t>Introduction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79" y="867334"/>
            <a:ext cx="8625840" cy="4128770"/>
            <a:chOff x="335279" y="867334"/>
            <a:chExt cx="8625840" cy="4128770"/>
          </a:xfrm>
        </p:grpSpPr>
        <p:sp>
          <p:nvSpPr>
            <p:cNvPr id="3" name="object 3"/>
            <p:cNvSpPr/>
            <p:nvPr/>
          </p:nvSpPr>
          <p:spPr>
            <a:xfrm>
              <a:off x="432815" y="1542287"/>
              <a:ext cx="3139440" cy="27919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2609215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">
                <a:latin typeface="Tahoma"/>
                <a:cs typeface="Tahoma"/>
              </a:rPr>
              <a:t>What</a:t>
            </a:r>
            <a:r>
              <a:rPr dirty="0" spc="-310">
                <a:latin typeface="Tahoma"/>
                <a:cs typeface="Tahoma"/>
              </a:rPr>
              <a:t> </a:t>
            </a:r>
            <a:r>
              <a:rPr dirty="0" spc="-45">
                <a:latin typeface="Tahoma"/>
                <a:cs typeface="Tahoma"/>
              </a:rPr>
              <a:t>are</a:t>
            </a:r>
            <a:r>
              <a:rPr dirty="0" spc="-300">
                <a:latin typeface="Tahoma"/>
                <a:cs typeface="Tahoma"/>
              </a:rPr>
              <a:t> </a:t>
            </a:r>
            <a:r>
              <a:rPr dirty="0" spc="-20">
                <a:latin typeface="Tahoma"/>
                <a:cs typeface="Tahoma"/>
              </a:rPr>
              <a:t>Microservices?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64431" y="1511279"/>
            <a:ext cx="2662555" cy="23685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 spc="50" b="1">
                <a:solidFill>
                  <a:srgbClr val="FFFFFF"/>
                </a:solidFill>
                <a:latin typeface="Calibri"/>
                <a:cs typeface="Calibri"/>
              </a:rPr>
              <a:t>Microservices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are a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type</a:t>
            </a:r>
            <a:r>
              <a:rPr dirty="0" sz="1350" spc="-16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application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architecture</a:t>
            </a:r>
            <a:r>
              <a:rPr dirty="0" sz="1350" spc="-5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that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  <a:spcBef>
                <a:spcPts val="85"/>
              </a:spcBef>
            </a:pP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involves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splitting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8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application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into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series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small,</a:t>
            </a:r>
            <a:r>
              <a:rPr dirty="0" sz="1350" spc="-19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independent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services.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  <a:spcBef>
                <a:spcPts val="1415"/>
              </a:spcBef>
            </a:pP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Microservices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can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be</a:t>
            </a:r>
            <a:r>
              <a:rPr dirty="0" sz="1350" spc="-15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built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,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dirty="0" sz="1350" spc="40" b="1">
                <a:solidFill>
                  <a:srgbClr val="FFFFFF"/>
                </a:solidFill>
                <a:latin typeface="Calibri"/>
                <a:cs typeface="Calibri"/>
              </a:rPr>
              <a:t>modified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,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 </a:t>
            </a:r>
            <a:r>
              <a:rPr dirty="0" sz="1350" spc="75" b="1">
                <a:solidFill>
                  <a:srgbClr val="FFFFFF"/>
                </a:solidFill>
                <a:latin typeface="Calibri"/>
                <a:cs typeface="Calibri"/>
              </a:rPr>
              <a:t>scaled</a:t>
            </a:r>
            <a:r>
              <a:rPr dirty="0" sz="1350" spc="-1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separately,</a:t>
            </a:r>
            <a:endParaRPr sz="1350">
              <a:latin typeface="Calibri"/>
              <a:cs typeface="Calibri"/>
            </a:endParaRPr>
          </a:p>
          <a:p>
            <a:pPr marL="12700" marR="66675">
              <a:lnSpc>
                <a:spcPct val="105200"/>
              </a:lnSpc>
            </a:pP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with </a:t>
            </a: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relatively 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little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impact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on</a:t>
            </a:r>
            <a:r>
              <a:rPr dirty="0" sz="1350" spc="-10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one 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another.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20548" y="1235728"/>
            <a:ext cx="5394742" cy="28733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221072" y="4779936"/>
            <a:ext cx="1244600" cy="196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79" y="867334"/>
            <a:ext cx="8625840" cy="4128770"/>
            <a:chOff x="335279" y="867334"/>
            <a:chExt cx="8625840" cy="4128770"/>
          </a:xfrm>
        </p:grpSpPr>
        <p:sp>
          <p:nvSpPr>
            <p:cNvPr id="3" name="object 3"/>
            <p:cNvSpPr/>
            <p:nvPr/>
          </p:nvSpPr>
          <p:spPr>
            <a:xfrm>
              <a:off x="432815" y="905256"/>
              <a:ext cx="8519160" cy="24536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315976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0"/>
              <a:t>Containers </a:t>
            </a:r>
            <a:r>
              <a:rPr dirty="0" spc="50"/>
              <a:t>and</a:t>
            </a:r>
            <a:r>
              <a:rPr dirty="0" spc="-290"/>
              <a:t> </a:t>
            </a:r>
            <a:r>
              <a:rPr dirty="0" spc="20"/>
              <a:t>Microservices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21072" y="4779936"/>
            <a:ext cx="1244600" cy="196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431" y="877296"/>
            <a:ext cx="8007984" cy="202438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 spc="65" b="1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excel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when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20" b="1">
                <a:solidFill>
                  <a:srgbClr val="1BB398"/>
                </a:solidFill>
                <a:latin typeface="Calibri"/>
                <a:cs typeface="Calibri"/>
              </a:rPr>
              <a:t>it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10" b="1">
                <a:solidFill>
                  <a:srgbClr val="1BB398"/>
                </a:solidFill>
                <a:latin typeface="Calibri"/>
                <a:cs typeface="Calibri"/>
              </a:rPr>
              <a:t>comes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managing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large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number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small,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independent</a:t>
            </a:r>
            <a:r>
              <a:rPr dirty="0" sz="1350" spc="-1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workloads.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Calibri"/>
              <a:cs typeface="Calibri"/>
            </a:endParaRPr>
          </a:p>
          <a:p>
            <a:pPr marL="12700" marR="34925">
              <a:lnSpc>
                <a:spcPct val="105200"/>
              </a:lnSpc>
              <a:spcBef>
                <a:spcPts val="5"/>
              </a:spcBef>
            </a:pP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orchestration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make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20" b="1">
                <a:solidFill>
                  <a:srgbClr val="1BB398"/>
                </a:solidFill>
                <a:latin typeface="Calibri"/>
                <a:cs typeface="Calibri"/>
              </a:rPr>
              <a:t>it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easier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manage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automate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90" b="1">
                <a:solidFill>
                  <a:srgbClr val="1BB398"/>
                </a:solidFill>
                <a:latin typeface="Calibri"/>
                <a:cs typeface="Calibri"/>
              </a:rPr>
              <a:t>process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deploying,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scaling, 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connecting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lots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microservice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instances.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Calibri"/>
              <a:cs typeface="Calibri"/>
            </a:endParaRPr>
          </a:p>
          <a:p>
            <a:pPr marL="12700" marR="5080">
              <a:lnSpc>
                <a:spcPts val="1580"/>
              </a:lnSpc>
            </a:pP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For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example,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45" b="1">
                <a:solidFill>
                  <a:srgbClr val="1BB398"/>
                </a:solidFill>
                <a:latin typeface="Calibri"/>
                <a:cs typeface="Calibri"/>
              </a:rPr>
              <a:t>I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may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have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one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microservice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that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needs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FFFFFF"/>
                </a:solidFill>
                <a:latin typeface="Calibri"/>
                <a:cs typeface="Calibri"/>
              </a:rPr>
              <a:t>additional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FFFFFF"/>
                </a:solidFill>
                <a:latin typeface="Calibri"/>
                <a:cs typeface="Calibri"/>
              </a:rPr>
              <a:t>resources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.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With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containers,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15" b="1">
                <a:solidFill>
                  <a:srgbClr val="1BB398"/>
                </a:solidFill>
                <a:latin typeface="Calibri"/>
                <a:cs typeface="Calibri"/>
              </a:rPr>
              <a:t>all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45" b="1">
                <a:solidFill>
                  <a:srgbClr val="1BB398"/>
                </a:solidFill>
                <a:latin typeface="Calibri"/>
                <a:cs typeface="Calibri"/>
              </a:rPr>
              <a:t>I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need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 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do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is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create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more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for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that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service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handle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load.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With </a:t>
            </a:r>
            <a:r>
              <a:rPr dirty="0" sz="1350" spc="45" b="1">
                <a:solidFill>
                  <a:srgbClr val="FFFFFF"/>
                </a:solidFill>
                <a:latin typeface="Calibri"/>
                <a:cs typeface="Calibri"/>
              </a:rPr>
              <a:t>orchestration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,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that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can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even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90" b="1">
                <a:solidFill>
                  <a:srgbClr val="1BB398"/>
                </a:solidFill>
                <a:latin typeface="Calibri"/>
                <a:cs typeface="Calibri"/>
              </a:rPr>
              <a:t>be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done </a:t>
            </a:r>
            <a:r>
              <a:rPr dirty="0" sz="1350" spc="40" b="1">
                <a:solidFill>
                  <a:srgbClr val="FFFFFF"/>
                </a:solidFill>
                <a:latin typeface="Calibri"/>
                <a:cs typeface="Calibri"/>
              </a:rPr>
              <a:t>automatically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 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in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real</a:t>
            </a:r>
            <a:r>
              <a:rPr dirty="0" sz="1350" spc="-18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time!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33772" y="4792636"/>
            <a:ext cx="1219200" cy="1714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ts val="600"/>
              </a:lnSpc>
              <a:spcBef>
                <a:spcPts val="1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45807" y="4654296"/>
            <a:ext cx="2045970" cy="100965"/>
            <a:chOff x="6845807" y="4654296"/>
            <a:chExt cx="2045970" cy="100965"/>
          </a:xfrm>
        </p:grpSpPr>
        <p:sp>
          <p:nvSpPr>
            <p:cNvPr id="4" name="object 4"/>
            <p:cNvSpPr/>
            <p:nvPr/>
          </p:nvSpPr>
          <p:spPr>
            <a:xfrm>
              <a:off x="6871474" y="468406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70" h="0">
                  <a:moveTo>
                    <a:pt x="0" y="0"/>
                  </a:moveTo>
                  <a:lnTo>
                    <a:pt x="202028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45807" y="4654296"/>
              <a:ext cx="326135" cy="1005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85347" y="4672257"/>
              <a:ext cx="246379" cy="20320"/>
            </a:xfrm>
            <a:custGeom>
              <a:avLst/>
              <a:gdLst/>
              <a:ahLst/>
              <a:cxnLst/>
              <a:rect l="l" t="t" r="r" b="b"/>
              <a:pathLst>
                <a:path w="246379" h="20320">
                  <a:moveTo>
                    <a:pt x="246234" y="0"/>
                  </a:moveTo>
                  <a:lnTo>
                    <a:pt x="0" y="0"/>
                  </a:lnTo>
                  <a:lnTo>
                    <a:pt x="0" y="20117"/>
                  </a:lnTo>
                  <a:lnTo>
                    <a:pt x="246234" y="20117"/>
                  </a:lnTo>
                  <a:lnTo>
                    <a:pt x="2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335279" y="4611623"/>
              <a:ext cx="1703832" cy="384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58055" y="975360"/>
              <a:ext cx="627888" cy="6065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815" rIns="0" bIns="0" rtlCol="0" vert="horz">
            <a:spAutoFit/>
          </a:bodyPr>
          <a:lstStyle/>
          <a:p>
            <a:pPr marL="12700" marR="5080" indent="1324610">
              <a:lnSpc>
                <a:spcPts val="5690"/>
              </a:lnSpc>
              <a:spcBef>
                <a:spcPts val="345"/>
              </a:spcBef>
            </a:pPr>
            <a:r>
              <a:rPr dirty="0" spc="25"/>
              <a:t>Beginner’s </a:t>
            </a:r>
            <a:r>
              <a:rPr dirty="0" spc="100"/>
              <a:t>Guide </a:t>
            </a:r>
            <a:r>
              <a:rPr dirty="0" spc="55"/>
              <a:t>to  </a:t>
            </a:r>
            <a:r>
              <a:rPr dirty="0" spc="105"/>
              <a:t>Containers </a:t>
            </a:r>
            <a:r>
              <a:rPr dirty="0" spc="125"/>
              <a:t>and</a:t>
            </a:r>
            <a:r>
              <a:rPr dirty="0" spc="-615"/>
              <a:t> </a:t>
            </a:r>
            <a:r>
              <a:rPr dirty="0" spc="85"/>
              <a:t>Orchestration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331975" y="3550920"/>
            <a:ext cx="6480175" cy="807720"/>
            <a:chOff x="1331975" y="3550920"/>
            <a:chExt cx="6480175" cy="807720"/>
          </a:xfrm>
        </p:grpSpPr>
        <p:sp>
          <p:nvSpPr>
            <p:cNvPr id="13" name="object 13"/>
            <p:cNvSpPr/>
            <p:nvPr/>
          </p:nvSpPr>
          <p:spPr>
            <a:xfrm>
              <a:off x="1331975" y="3550920"/>
              <a:ext cx="6480048" cy="7955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938272" y="3633216"/>
              <a:ext cx="3267455" cy="7254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wrap="square" lIns="0" tIns="1244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dirty="0" sz="2400" spc="80">
                <a:solidFill>
                  <a:srgbClr val="FFFFFF"/>
                </a:solidFill>
                <a:latin typeface="Calibri"/>
                <a:cs typeface="Calibri"/>
              </a:rPr>
              <a:t>Cloud</a:t>
            </a:r>
            <a:r>
              <a:rPr dirty="0" sz="2400" spc="-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Calibri"/>
                <a:cs typeface="Calibri"/>
              </a:rPr>
              <a:t>Transformation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79" y="867334"/>
            <a:ext cx="8625840" cy="4128770"/>
            <a:chOff x="335279" y="867334"/>
            <a:chExt cx="8625840" cy="4128770"/>
          </a:xfrm>
        </p:grpSpPr>
        <p:sp>
          <p:nvSpPr>
            <p:cNvPr id="3" name="object 3"/>
            <p:cNvSpPr/>
            <p:nvPr/>
          </p:nvSpPr>
          <p:spPr>
            <a:xfrm>
              <a:off x="432815" y="905256"/>
              <a:ext cx="8516112" cy="20330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331597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What is </a:t>
            </a:r>
            <a:r>
              <a:rPr dirty="0" spc="65"/>
              <a:t>Cloud</a:t>
            </a:r>
            <a:r>
              <a:rPr dirty="0" spc="-325"/>
              <a:t> </a:t>
            </a:r>
            <a:r>
              <a:rPr dirty="0" spc="25"/>
              <a:t>Transformation?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21072" y="4779936"/>
            <a:ext cx="1244600" cy="196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431" y="877296"/>
            <a:ext cx="8004809" cy="16065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 spc="80" b="1">
                <a:solidFill>
                  <a:srgbClr val="FFFFFF"/>
                </a:solidFill>
                <a:latin typeface="Calibri"/>
                <a:cs typeface="Calibri"/>
              </a:rPr>
              <a:t>Cloud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FFFFFF"/>
                </a:solidFill>
                <a:latin typeface="Calibri"/>
                <a:cs typeface="Calibri"/>
              </a:rPr>
              <a:t>transformation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is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90" b="1">
                <a:solidFill>
                  <a:srgbClr val="1BB398"/>
                </a:solidFill>
                <a:latin typeface="Calibri"/>
                <a:cs typeface="Calibri"/>
              </a:rPr>
              <a:t>process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migrating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your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existing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IT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infrastructure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cloud.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Calibri"/>
              <a:cs typeface="Calibri"/>
            </a:endParaRPr>
          </a:p>
          <a:p>
            <a:pPr marL="12700" marR="5080">
              <a:lnSpc>
                <a:spcPct val="105200"/>
              </a:lnSpc>
              <a:spcBef>
                <a:spcPts val="5"/>
              </a:spcBef>
            </a:pP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Many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companies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today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are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making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transition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away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from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locally-hosted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services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toward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services 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hosted 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in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8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cloud.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However,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moving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your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infrastructure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into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cloud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can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10" b="1">
                <a:solidFill>
                  <a:srgbClr val="1BB398"/>
                </a:solidFill>
                <a:latin typeface="Calibri"/>
                <a:cs typeface="Calibri"/>
              </a:rPr>
              <a:t>come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with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challenges.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79" y="867334"/>
            <a:ext cx="8625840" cy="4128770"/>
            <a:chOff x="335279" y="867334"/>
            <a:chExt cx="8625840" cy="4128770"/>
          </a:xfrm>
        </p:grpSpPr>
        <p:sp>
          <p:nvSpPr>
            <p:cNvPr id="3" name="object 3"/>
            <p:cNvSpPr/>
            <p:nvPr/>
          </p:nvSpPr>
          <p:spPr>
            <a:xfrm>
              <a:off x="432815" y="905256"/>
              <a:ext cx="8482584" cy="22372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404622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0"/>
              <a:t>Containers</a:t>
            </a:r>
            <a:r>
              <a:rPr dirty="0" spc="-105"/>
              <a:t> </a:t>
            </a:r>
            <a:r>
              <a:rPr dirty="0" spc="50"/>
              <a:t>and</a:t>
            </a:r>
            <a:r>
              <a:rPr dirty="0" spc="-100"/>
              <a:t> </a:t>
            </a:r>
            <a:r>
              <a:rPr dirty="0" spc="65"/>
              <a:t>Cloud</a:t>
            </a:r>
            <a:r>
              <a:rPr dirty="0" spc="-100"/>
              <a:t> </a:t>
            </a:r>
            <a:r>
              <a:rPr dirty="0" spc="30"/>
              <a:t>Transformation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21072" y="4779936"/>
            <a:ext cx="1244600" cy="196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431" y="877296"/>
            <a:ext cx="7971790" cy="180784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04"/>
              </a:spcBef>
            </a:pPr>
            <a:r>
              <a:rPr dirty="0" sz="1350" spc="65" b="1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can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help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move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into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cloud.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It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is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relatively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easy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wrap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existing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software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in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containers.  </a:t>
            </a: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While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may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not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be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answer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for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every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type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existing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software,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are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powerful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tool.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Calibri"/>
              <a:cs typeface="Calibri"/>
            </a:endParaRPr>
          </a:p>
          <a:p>
            <a:pPr marL="12700" marR="102235">
              <a:lnSpc>
                <a:spcPct val="105200"/>
              </a:lnSpc>
            </a:pP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Using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in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cloud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run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your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software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can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allow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take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advantage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flexibility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 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automatability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spc="-4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containers.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Since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use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fewer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resources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than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virtual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machines,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can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save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money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on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cloud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resources!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33772" y="4792636"/>
            <a:ext cx="1219200" cy="1714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ts val="600"/>
              </a:lnSpc>
              <a:spcBef>
                <a:spcPts val="1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45807" y="4654296"/>
            <a:ext cx="2045970" cy="100965"/>
            <a:chOff x="6845807" y="4654296"/>
            <a:chExt cx="2045970" cy="100965"/>
          </a:xfrm>
        </p:grpSpPr>
        <p:sp>
          <p:nvSpPr>
            <p:cNvPr id="4" name="object 4"/>
            <p:cNvSpPr/>
            <p:nvPr/>
          </p:nvSpPr>
          <p:spPr>
            <a:xfrm>
              <a:off x="6871474" y="468406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70" h="0">
                  <a:moveTo>
                    <a:pt x="0" y="0"/>
                  </a:moveTo>
                  <a:lnTo>
                    <a:pt x="202028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45807" y="4654296"/>
              <a:ext cx="326135" cy="1005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85347" y="4672257"/>
              <a:ext cx="246379" cy="20320"/>
            </a:xfrm>
            <a:custGeom>
              <a:avLst/>
              <a:gdLst/>
              <a:ahLst/>
              <a:cxnLst/>
              <a:rect l="l" t="t" r="r" b="b"/>
              <a:pathLst>
                <a:path w="246379" h="20320">
                  <a:moveTo>
                    <a:pt x="246234" y="0"/>
                  </a:moveTo>
                  <a:lnTo>
                    <a:pt x="0" y="0"/>
                  </a:lnTo>
                  <a:lnTo>
                    <a:pt x="0" y="20117"/>
                  </a:lnTo>
                  <a:lnTo>
                    <a:pt x="246234" y="20117"/>
                  </a:lnTo>
                  <a:lnTo>
                    <a:pt x="2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335279" y="4611623"/>
              <a:ext cx="1703832" cy="384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58055" y="975360"/>
              <a:ext cx="627888" cy="6065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815" rIns="0" bIns="0" rtlCol="0" vert="horz">
            <a:spAutoFit/>
          </a:bodyPr>
          <a:lstStyle/>
          <a:p>
            <a:pPr marL="12700" marR="5080" indent="1324610">
              <a:lnSpc>
                <a:spcPts val="5690"/>
              </a:lnSpc>
              <a:spcBef>
                <a:spcPts val="345"/>
              </a:spcBef>
            </a:pPr>
            <a:r>
              <a:rPr dirty="0" spc="25"/>
              <a:t>Beginner’s </a:t>
            </a:r>
            <a:r>
              <a:rPr dirty="0" spc="100"/>
              <a:t>Guide </a:t>
            </a:r>
            <a:r>
              <a:rPr dirty="0" spc="55"/>
              <a:t>to  </a:t>
            </a:r>
            <a:r>
              <a:rPr dirty="0" spc="105"/>
              <a:t>Containers </a:t>
            </a:r>
            <a:r>
              <a:rPr dirty="0" spc="125"/>
              <a:t>and</a:t>
            </a:r>
            <a:r>
              <a:rPr dirty="0" spc="-615"/>
              <a:t> </a:t>
            </a:r>
            <a:r>
              <a:rPr dirty="0" spc="85"/>
              <a:t>Orchestration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331975" y="3550920"/>
            <a:ext cx="6480175" cy="807720"/>
            <a:chOff x="1331975" y="3550920"/>
            <a:chExt cx="6480175" cy="807720"/>
          </a:xfrm>
        </p:grpSpPr>
        <p:sp>
          <p:nvSpPr>
            <p:cNvPr id="13" name="object 13"/>
            <p:cNvSpPr/>
            <p:nvPr/>
          </p:nvSpPr>
          <p:spPr>
            <a:xfrm>
              <a:off x="1331975" y="3550920"/>
              <a:ext cx="6480048" cy="7955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139440" y="3633216"/>
              <a:ext cx="2865119" cy="7254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wrap="square" lIns="0" tIns="1244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dirty="0" sz="2400" spc="50">
                <a:solidFill>
                  <a:srgbClr val="FFFFFF"/>
                </a:solidFill>
                <a:latin typeface="Calibri"/>
                <a:cs typeface="Calibri"/>
              </a:rPr>
              <a:t>Automated</a:t>
            </a:r>
            <a:r>
              <a:rPr dirty="0" sz="2400" spc="-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35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79" y="867334"/>
            <a:ext cx="8625840" cy="4128770"/>
            <a:chOff x="335279" y="867334"/>
            <a:chExt cx="8625840" cy="4128770"/>
          </a:xfrm>
        </p:grpSpPr>
        <p:sp>
          <p:nvSpPr>
            <p:cNvPr id="3" name="object 3"/>
            <p:cNvSpPr/>
            <p:nvPr/>
          </p:nvSpPr>
          <p:spPr>
            <a:xfrm>
              <a:off x="432815" y="905256"/>
              <a:ext cx="8522208" cy="30358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2977515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What</a:t>
            </a:r>
            <a:r>
              <a:rPr dirty="0" spc="-114"/>
              <a:t> </a:t>
            </a:r>
            <a:r>
              <a:rPr dirty="0" spc="15"/>
              <a:t>is</a:t>
            </a:r>
            <a:r>
              <a:rPr dirty="0" spc="-114"/>
              <a:t> </a:t>
            </a:r>
            <a:r>
              <a:rPr dirty="0" spc="40"/>
              <a:t>Automated</a:t>
            </a:r>
            <a:r>
              <a:rPr dirty="0" spc="-110"/>
              <a:t> </a:t>
            </a:r>
            <a:r>
              <a:rPr dirty="0" spc="25"/>
              <a:t>Scaling?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21072" y="4779936"/>
            <a:ext cx="1244600" cy="196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431" y="877296"/>
            <a:ext cx="8013065" cy="26092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 spc="60" b="1">
                <a:solidFill>
                  <a:srgbClr val="FFFFFF"/>
                </a:solidFill>
                <a:latin typeface="Calibri"/>
                <a:cs typeface="Calibri"/>
              </a:rPr>
              <a:t>Automated</a:t>
            </a:r>
            <a:r>
              <a:rPr dirty="0" sz="135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  <a:r>
              <a:rPr dirty="0" sz="135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refers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automatically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provisioning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resources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in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response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real-time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data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metrics.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Calibri"/>
              <a:cs typeface="Calibri"/>
            </a:endParaRPr>
          </a:p>
          <a:p>
            <a:pPr marL="12700" marR="5080">
              <a:lnSpc>
                <a:spcPct val="105200"/>
              </a:lnSpc>
              <a:spcBef>
                <a:spcPts val="5"/>
              </a:spcBef>
            </a:pP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Without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automated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scaling,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must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provision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enough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resources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cover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your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peak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resource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needs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at  </a:t>
            </a:r>
            <a:r>
              <a:rPr dirty="0" sz="1350" spc="-15" b="1">
                <a:solidFill>
                  <a:srgbClr val="1BB398"/>
                </a:solidFill>
                <a:latin typeface="Calibri"/>
                <a:cs typeface="Calibri"/>
              </a:rPr>
              <a:t>all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times.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If </a:t>
            </a:r>
            <a:r>
              <a:rPr dirty="0" sz="1350" spc="-45" b="1">
                <a:solidFill>
                  <a:srgbClr val="1BB398"/>
                </a:solidFill>
                <a:latin typeface="Calibri"/>
                <a:cs typeface="Calibri"/>
              </a:rPr>
              <a:t>I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need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10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servers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handle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my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peak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usage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times,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then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45" b="1">
                <a:solidFill>
                  <a:srgbClr val="1BB398"/>
                </a:solidFill>
                <a:latin typeface="Calibri"/>
                <a:cs typeface="Calibri"/>
              </a:rPr>
              <a:t>I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need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10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servers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15" b="1">
                <a:solidFill>
                  <a:srgbClr val="1BB398"/>
                </a:solidFill>
                <a:latin typeface="Calibri"/>
                <a:cs typeface="Calibri"/>
              </a:rPr>
              <a:t>all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time!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With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FFFFFF"/>
                </a:solidFill>
                <a:latin typeface="Calibri"/>
                <a:cs typeface="Calibri"/>
              </a:rPr>
              <a:t>automated</a:t>
            </a:r>
            <a:r>
              <a:rPr dirty="0" sz="135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,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can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automatically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detect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(or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even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predict)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increase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in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usage.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  <a:p>
            <a:pPr marL="12700" marR="368300">
              <a:lnSpc>
                <a:spcPct val="105200"/>
              </a:lnSpc>
            </a:pP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automated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system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creates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new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servers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handle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peak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usage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time,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removes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those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servers 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when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usage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returns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normal</a:t>
            </a:r>
            <a:r>
              <a:rPr dirty="0" sz="1350" spc="-19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levels.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79" y="867334"/>
            <a:ext cx="8629015" cy="4128770"/>
            <a:chOff x="335279" y="867334"/>
            <a:chExt cx="8629015" cy="4128770"/>
          </a:xfrm>
        </p:grpSpPr>
        <p:sp>
          <p:nvSpPr>
            <p:cNvPr id="3" name="object 3"/>
            <p:cNvSpPr/>
            <p:nvPr/>
          </p:nvSpPr>
          <p:spPr>
            <a:xfrm>
              <a:off x="432815" y="905256"/>
              <a:ext cx="8531352" cy="22372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3709035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0"/>
              <a:t>Containers</a:t>
            </a:r>
            <a:r>
              <a:rPr dirty="0" spc="-105"/>
              <a:t> </a:t>
            </a:r>
            <a:r>
              <a:rPr dirty="0" spc="50"/>
              <a:t>and</a:t>
            </a:r>
            <a:r>
              <a:rPr dirty="0" spc="-100"/>
              <a:t> </a:t>
            </a:r>
            <a:r>
              <a:rPr dirty="0" spc="40"/>
              <a:t>Automated</a:t>
            </a:r>
            <a:r>
              <a:rPr dirty="0" spc="-100"/>
              <a:t> </a:t>
            </a:r>
            <a:r>
              <a:rPr dirty="0" spc="30"/>
              <a:t>Scaling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21072" y="4779936"/>
            <a:ext cx="1244600" cy="196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431" y="877296"/>
            <a:ext cx="8023225" cy="180784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 spc="60" b="1">
                <a:solidFill>
                  <a:srgbClr val="FFFFFF"/>
                </a:solidFill>
                <a:latin typeface="Calibri"/>
                <a:cs typeface="Calibri"/>
              </a:rPr>
              <a:t>Automated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depends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on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ability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spin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up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new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instances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FFFFFF"/>
                </a:solidFill>
                <a:latin typeface="Calibri"/>
                <a:cs typeface="Calibri"/>
              </a:rPr>
              <a:t>quickly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FFFFFF"/>
                </a:solidFill>
                <a:latin typeface="Calibri"/>
                <a:cs typeface="Calibri"/>
              </a:rPr>
              <a:t>efficiently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Calibri"/>
              <a:cs typeface="Calibri"/>
            </a:endParaRPr>
          </a:p>
          <a:p>
            <a:pPr marL="12700" marR="5080">
              <a:lnSpc>
                <a:spcPct val="105200"/>
              </a:lnSpc>
              <a:spcBef>
                <a:spcPts val="5"/>
              </a:spcBef>
            </a:pP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Since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are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small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can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start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up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quickly,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are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ideal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for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this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purpose.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This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means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that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15" b="1">
                <a:solidFill>
                  <a:srgbClr val="1BB398"/>
                </a:solidFill>
                <a:latin typeface="Calibri"/>
                <a:cs typeface="Calibri"/>
              </a:rPr>
              <a:t>if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 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system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detects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an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increase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in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usage,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20" b="1">
                <a:solidFill>
                  <a:srgbClr val="1BB398"/>
                </a:solidFill>
                <a:latin typeface="Calibri"/>
                <a:cs typeface="Calibri"/>
              </a:rPr>
              <a:t>it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can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spin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up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new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in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few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seconds.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Calibri"/>
              <a:cs typeface="Calibri"/>
            </a:endParaRPr>
          </a:p>
          <a:p>
            <a:pPr marL="12700" marR="27305">
              <a:lnSpc>
                <a:spcPts val="1580"/>
              </a:lnSpc>
            </a:pP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This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FFFFFF"/>
                </a:solidFill>
                <a:latin typeface="Calibri"/>
                <a:cs typeface="Calibri"/>
              </a:rPr>
              <a:t>increases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FFFFFF"/>
                </a:solidFill>
                <a:latin typeface="Calibri"/>
                <a:cs typeface="Calibri"/>
              </a:rPr>
              <a:t>stability</a:t>
            </a:r>
            <a:r>
              <a:rPr dirty="0" sz="135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0" b="1">
                <a:solidFill>
                  <a:srgbClr val="FFFFFF"/>
                </a:solidFill>
                <a:latin typeface="Calibri"/>
                <a:cs typeface="Calibri"/>
              </a:rPr>
              <a:t>reduces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FFFFFF"/>
                </a:solidFill>
                <a:latin typeface="Calibri"/>
                <a:cs typeface="Calibri"/>
              </a:rPr>
              <a:t>cost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!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Your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users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see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less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downtime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due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high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loads,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don’t 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use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(and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pay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for)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resources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unnecessarily!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33772" y="4792636"/>
            <a:ext cx="1219200" cy="1714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ts val="600"/>
              </a:lnSpc>
              <a:spcBef>
                <a:spcPts val="1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45807" y="4654296"/>
            <a:ext cx="2045970" cy="100965"/>
            <a:chOff x="6845807" y="4654296"/>
            <a:chExt cx="2045970" cy="100965"/>
          </a:xfrm>
        </p:grpSpPr>
        <p:sp>
          <p:nvSpPr>
            <p:cNvPr id="4" name="object 4"/>
            <p:cNvSpPr/>
            <p:nvPr/>
          </p:nvSpPr>
          <p:spPr>
            <a:xfrm>
              <a:off x="6871474" y="468406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70" h="0">
                  <a:moveTo>
                    <a:pt x="0" y="0"/>
                  </a:moveTo>
                  <a:lnTo>
                    <a:pt x="202028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45807" y="4654296"/>
              <a:ext cx="326135" cy="1005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85347" y="4672257"/>
              <a:ext cx="246379" cy="20320"/>
            </a:xfrm>
            <a:custGeom>
              <a:avLst/>
              <a:gdLst/>
              <a:ahLst/>
              <a:cxnLst/>
              <a:rect l="l" t="t" r="r" b="b"/>
              <a:pathLst>
                <a:path w="246379" h="20320">
                  <a:moveTo>
                    <a:pt x="246234" y="0"/>
                  </a:moveTo>
                  <a:lnTo>
                    <a:pt x="0" y="0"/>
                  </a:lnTo>
                  <a:lnTo>
                    <a:pt x="0" y="20117"/>
                  </a:lnTo>
                  <a:lnTo>
                    <a:pt x="246234" y="20117"/>
                  </a:lnTo>
                  <a:lnTo>
                    <a:pt x="2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335279" y="4611623"/>
              <a:ext cx="1703832" cy="384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58055" y="975360"/>
              <a:ext cx="627888" cy="6065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815" rIns="0" bIns="0" rtlCol="0" vert="horz">
            <a:spAutoFit/>
          </a:bodyPr>
          <a:lstStyle/>
          <a:p>
            <a:pPr marL="12700" marR="5080" indent="1324610">
              <a:lnSpc>
                <a:spcPts val="5690"/>
              </a:lnSpc>
              <a:spcBef>
                <a:spcPts val="345"/>
              </a:spcBef>
            </a:pPr>
            <a:r>
              <a:rPr dirty="0" spc="25"/>
              <a:t>Beginner’s </a:t>
            </a:r>
            <a:r>
              <a:rPr dirty="0" spc="100"/>
              <a:t>Guide </a:t>
            </a:r>
            <a:r>
              <a:rPr dirty="0" spc="55"/>
              <a:t>to  </a:t>
            </a:r>
            <a:r>
              <a:rPr dirty="0" spc="105"/>
              <a:t>Containers </a:t>
            </a:r>
            <a:r>
              <a:rPr dirty="0" spc="125"/>
              <a:t>and</a:t>
            </a:r>
            <a:r>
              <a:rPr dirty="0" spc="-615"/>
              <a:t> </a:t>
            </a:r>
            <a:r>
              <a:rPr dirty="0" spc="85"/>
              <a:t>Orchestration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331975" y="3550920"/>
            <a:ext cx="6480175" cy="807720"/>
            <a:chOff x="1331975" y="3550920"/>
            <a:chExt cx="6480175" cy="807720"/>
          </a:xfrm>
        </p:grpSpPr>
        <p:sp>
          <p:nvSpPr>
            <p:cNvPr id="13" name="object 13"/>
            <p:cNvSpPr/>
            <p:nvPr/>
          </p:nvSpPr>
          <p:spPr>
            <a:xfrm>
              <a:off x="1331975" y="3550920"/>
              <a:ext cx="6480048" cy="7955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179319" y="3633216"/>
              <a:ext cx="4785359" cy="7254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wrap="square" lIns="0" tIns="12446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980"/>
              </a:spcBef>
            </a:pPr>
            <a:r>
              <a:rPr dirty="0" sz="2400" spc="60">
                <a:solidFill>
                  <a:srgbClr val="FFFFFF"/>
                </a:solidFill>
                <a:latin typeface="Calibri"/>
                <a:cs typeface="Calibri"/>
              </a:rPr>
              <a:t>Continuous </a:t>
            </a:r>
            <a:r>
              <a:rPr dirty="0" sz="2400" spc="5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r>
              <a:rPr dirty="0" sz="2400" spc="-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Calibri"/>
                <a:cs typeface="Calibri"/>
              </a:rPr>
              <a:t>Pipelines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79" y="867334"/>
            <a:ext cx="8625840" cy="4128770"/>
            <a:chOff x="335279" y="867334"/>
            <a:chExt cx="8625840" cy="4128770"/>
          </a:xfrm>
        </p:grpSpPr>
        <p:sp>
          <p:nvSpPr>
            <p:cNvPr id="3" name="object 3"/>
            <p:cNvSpPr/>
            <p:nvPr/>
          </p:nvSpPr>
          <p:spPr>
            <a:xfrm>
              <a:off x="432815" y="905256"/>
              <a:ext cx="8211311" cy="3252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358394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What</a:t>
            </a:r>
            <a:r>
              <a:rPr dirty="0" spc="-120"/>
              <a:t> </a:t>
            </a:r>
            <a:r>
              <a:rPr dirty="0" spc="15"/>
              <a:t>is</a:t>
            </a:r>
            <a:r>
              <a:rPr dirty="0" spc="-114"/>
              <a:t> </a:t>
            </a:r>
            <a:r>
              <a:rPr dirty="0" spc="50"/>
              <a:t>Continuous</a:t>
            </a:r>
            <a:r>
              <a:rPr dirty="0" spc="-120"/>
              <a:t> </a:t>
            </a:r>
            <a:r>
              <a:rPr dirty="0" spc="35"/>
              <a:t>Deployment?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21072" y="4779936"/>
            <a:ext cx="1244600" cy="196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431" y="877296"/>
            <a:ext cx="7695565" cy="2825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 spc="70" b="1">
                <a:solidFill>
                  <a:srgbClr val="FFFFFF"/>
                </a:solidFill>
                <a:latin typeface="Calibri"/>
                <a:cs typeface="Calibri"/>
              </a:rPr>
              <a:t>Continuous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r>
              <a:rPr dirty="0" sz="135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is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practice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deploying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new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05" b="1">
                <a:solidFill>
                  <a:srgbClr val="1BB398"/>
                </a:solidFill>
                <a:latin typeface="Calibri"/>
                <a:cs typeface="Calibri"/>
              </a:rPr>
              <a:t>code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automatically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frequently.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Calibri"/>
              <a:cs typeface="Calibri"/>
            </a:endParaRPr>
          </a:p>
          <a:p>
            <a:pPr marL="12700" marR="5080">
              <a:lnSpc>
                <a:spcPct val="105200"/>
              </a:lnSpc>
              <a:spcBef>
                <a:spcPts val="5"/>
              </a:spcBef>
            </a:pP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Instead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writing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new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05" b="1">
                <a:solidFill>
                  <a:srgbClr val="1BB398"/>
                </a:solidFill>
                <a:latin typeface="Calibri"/>
                <a:cs typeface="Calibri"/>
              </a:rPr>
              <a:t>code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for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months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doing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big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deployment,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continuous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deployment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means 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constantly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doing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many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small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deployments.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00" b="1">
                <a:solidFill>
                  <a:srgbClr val="1BB398"/>
                </a:solidFill>
                <a:latin typeface="Calibri"/>
                <a:cs typeface="Calibri"/>
              </a:rPr>
              <a:t>Some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companies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even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do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multiple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deployments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day!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Calibri"/>
              <a:cs typeface="Calibri"/>
            </a:endParaRPr>
          </a:p>
          <a:p>
            <a:pPr marL="12700" marR="400685">
              <a:lnSpc>
                <a:spcPts val="1580"/>
              </a:lnSpc>
            </a:pP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This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allows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get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dirty="0" sz="135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FFFFFF"/>
                </a:solidFill>
                <a:latin typeface="Calibri"/>
                <a:cs typeface="Calibri"/>
              </a:rPr>
              <a:t>functionality</a:t>
            </a:r>
            <a:r>
              <a:rPr dirty="0" sz="135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in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front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customers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faster,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20" b="1">
                <a:solidFill>
                  <a:srgbClr val="1BB398"/>
                </a:solidFill>
                <a:latin typeface="Calibri"/>
                <a:cs typeface="Calibri"/>
              </a:rPr>
              <a:t>it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also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0" b="1">
                <a:solidFill>
                  <a:srgbClr val="FFFFFF"/>
                </a:solidFill>
                <a:latin typeface="Calibri"/>
                <a:cs typeface="Calibri"/>
              </a:rPr>
              <a:t>reduces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10" b="1">
                <a:solidFill>
                  <a:srgbClr val="FFFFFF"/>
                </a:solidFill>
                <a:latin typeface="Calibri"/>
                <a:cs typeface="Calibri"/>
              </a:rPr>
              <a:t>risk 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associated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with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big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deployments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containing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large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number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changes.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Calibri"/>
              <a:cs typeface="Calibri"/>
            </a:endParaRPr>
          </a:p>
          <a:p>
            <a:pPr marL="12700" marR="2992755">
              <a:lnSpc>
                <a:spcPct val="105200"/>
              </a:lnSpc>
            </a:pPr>
            <a:r>
              <a:rPr dirty="0" sz="1350" spc="100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-19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maintain </a:t>
            </a:r>
            <a:r>
              <a:rPr dirty="0" sz="1350" spc="20" b="1">
                <a:solidFill>
                  <a:srgbClr val="FFFFFF"/>
                </a:solidFill>
                <a:latin typeface="Calibri"/>
                <a:cs typeface="Calibri"/>
              </a:rPr>
              <a:t>stability 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while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doing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continuous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deployment, </a:t>
            </a:r>
            <a:r>
              <a:rPr dirty="0" sz="1350" spc="-20" b="1">
                <a:solidFill>
                  <a:srgbClr val="1BB398"/>
                </a:solidFill>
                <a:latin typeface="Calibri"/>
                <a:cs typeface="Calibri"/>
              </a:rPr>
              <a:t>it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is 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important</a:t>
            </a:r>
            <a:r>
              <a:rPr dirty="0" sz="1350" spc="-1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make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use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FFFFFF"/>
                </a:solidFill>
                <a:latin typeface="Calibri"/>
                <a:cs typeface="Calibri"/>
              </a:rPr>
              <a:t>automation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ensure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that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deployments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are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stable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-17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consistent.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88480" y="4767071"/>
            <a:ext cx="240792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221072" y="4781804"/>
            <a:ext cx="1244600" cy="1917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04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5279" y="867334"/>
            <a:ext cx="8656320" cy="4128770"/>
            <a:chOff x="335279" y="867334"/>
            <a:chExt cx="8656320" cy="4128770"/>
          </a:xfrm>
        </p:grpSpPr>
        <p:sp>
          <p:nvSpPr>
            <p:cNvPr id="6" name="object 6"/>
            <p:cNvSpPr/>
            <p:nvPr/>
          </p:nvSpPr>
          <p:spPr>
            <a:xfrm>
              <a:off x="6871474" y="468406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70" h="0">
                  <a:moveTo>
                    <a:pt x="0" y="0"/>
                  </a:moveTo>
                  <a:lnTo>
                    <a:pt x="202028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45808" y="4654296"/>
              <a:ext cx="326135" cy="1005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885348" y="4672257"/>
              <a:ext cx="246379" cy="20320"/>
            </a:xfrm>
            <a:custGeom>
              <a:avLst/>
              <a:gdLst/>
              <a:ahLst/>
              <a:cxnLst/>
              <a:rect l="l" t="t" r="r" b="b"/>
              <a:pathLst>
                <a:path w="246379" h="20320">
                  <a:moveTo>
                    <a:pt x="246234" y="0"/>
                  </a:moveTo>
                  <a:lnTo>
                    <a:pt x="0" y="0"/>
                  </a:lnTo>
                  <a:lnTo>
                    <a:pt x="0" y="20117"/>
                  </a:lnTo>
                  <a:lnTo>
                    <a:pt x="246234" y="20117"/>
                  </a:lnTo>
                  <a:lnTo>
                    <a:pt x="2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5279" y="4611623"/>
              <a:ext cx="1703832" cy="3840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8055" y="914400"/>
              <a:ext cx="8513064" cy="38526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32815" y="905256"/>
              <a:ext cx="8558784" cy="340461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528955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Beginner’s</a:t>
            </a:r>
            <a:r>
              <a:rPr dirty="0" spc="-105"/>
              <a:t> </a:t>
            </a:r>
            <a:r>
              <a:rPr dirty="0" spc="45"/>
              <a:t>Guide</a:t>
            </a:r>
            <a:r>
              <a:rPr dirty="0" spc="-105"/>
              <a:t> </a:t>
            </a:r>
            <a:r>
              <a:rPr dirty="0" spc="25"/>
              <a:t>to</a:t>
            </a:r>
            <a:r>
              <a:rPr dirty="0" spc="-105"/>
              <a:t> </a:t>
            </a:r>
            <a:r>
              <a:rPr dirty="0" spc="40"/>
              <a:t>Containers</a:t>
            </a:r>
            <a:r>
              <a:rPr dirty="0" spc="-105"/>
              <a:t> </a:t>
            </a:r>
            <a:r>
              <a:rPr dirty="0" spc="50"/>
              <a:t>and</a:t>
            </a:r>
            <a:r>
              <a:rPr dirty="0" spc="-100"/>
              <a:t> </a:t>
            </a:r>
            <a:r>
              <a:rPr dirty="0" spc="30"/>
              <a:t>Orchestration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64431" y="876300"/>
            <a:ext cx="8047355" cy="2981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35">
                <a:solidFill>
                  <a:srgbClr val="1BB398"/>
                </a:solidFill>
                <a:latin typeface="Calibri"/>
                <a:cs typeface="Calibri"/>
              </a:rPr>
              <a:t>Welcome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FFFFFF"/>
                </a:solidFill>
                <a:latin typeface="Calibri"/>
                <a:cs typeface="Calibri"/>
              </a:rPr>
              <a:t>Beginners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FFFFFF"/>
                </a:solidFill>
                <a:latin typeface="Calibri"/>
                <a:cs typeface="Calibri"/>
              </a:rPr>
              <a:t>Guide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FFFFFF"/>
                </a:solidFill>
                <a:latin typeface="Calibri"/>
                <a:cs typeface="Calibri"/>
              </a:rPr>
              <a:t>Orchestration</a:t>
            </a:r>
            <a:r>
              <a:rPr dirty="0" sz="1400" spc="45">
                <a:solidFill>
                  <a:srgbClr val="1BB398"/>
                </a:solidFill>
                <a:latin typeface="Calibri"/>
                <a:cs typeface="Calibri"/>
              </a:rPr>
              <a:t>!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Calibri"/>
              <a:cs typeface="Calibri"/>
            </a:endParaRPr>
          </a:p>
          <a:p>
            <a:pPr marL="12700" marR="5080">
              <a:lnSpc>
                <a:spcPct val="105200"/>
              </a:lnSpc>
            </a:pP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This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course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is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non-technical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introduction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95" b="1">
                <a:solidFill>
                  <a:srgbClr val="1BB398"/>
                </a:solidFill>
                <a:latin typeface="Calibri"/>
                <a:cs typeface="Calibri"/>
              </a:rPr>
              <a:t>concepts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container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orchestration.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If 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want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know </a:t>
            </a: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what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are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how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they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can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help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you,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are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in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right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place!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This </a:t>
            </a: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course </a:t>
            </a:r>
            <a:r>
              <a:rPr dirty="0" sz="1350" spc="-45" b="1">
                <a:solidFill>
                  <a:srgbClr val="1BB398"/>
                </a:solidFill>
                <a:latin typeface="Calibri"/>
                <a:cs typeface="Calibri"/>
              </a:rPr>
              <a:t>will</a:t>
            </a:r>
            <a:r>
              <a:rPr dirty="0" sz="1350" spc="-16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cover:</a:t>
            </a:r>
            <a:endParaRPr sz="13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85"/>
              </a:spcBef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What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containers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-2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container orchestration </a:t>
            </a: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are.</a:t>
            </a:r>
            <a:endParaRPr sz="1350">
              <a:latin typeface="Calibri"/>
              <a:cs typeface="Calibri"/>
            </a:endParaRPr>
          </a:p>
          <a:p>
            <a:pPr marL="297815" marR="2385695" indent="-285750">
              <a:lnSpc>
                <a:spcPct val="104000"/>
              </a:lnSpc>
              <a:spcBef>
                <a:spcPts val="615"/>
              </a:spcBef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Popular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tools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buzzwords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related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orchestration,  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like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Docker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-7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Kubernetes.</a:t>
            </a:r>
            <a:endParaRPr sz="13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705"/>
              </a:spcBef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How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can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provide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with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business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value.</a:t>
            </a:r>
            <a:endParaRPr sz="13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685"/>
              </a:spcBef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How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can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be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used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in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cloud.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79" y="867334"/>
            <a:ext cx="8625840" cy="4128770"/>
            <a:chOff x="335279" y="867334"/>
            <a:chExt cx="8625840" cy="4128770"/>
          </a:xfrm>
        </p:grpSpPr>
        <p:sp>
          <p:nvSpPr>
            <p:cNvPr id="3" name="object 3"/>
            <p:cNvSpPr/>
            <p:nvPr/>
          </p:nvSpPr>
          <p:spPr>
            <a:xfrm>
              <a:off x="432815" y="905256"/>
              <a:ext cx="8485632" cy="3252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431546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0"/>
              <a:t>Containers</a:t>
            </a:r>
            <a:r>
              <a:rPr dirty="0" spc="-110"/>
              <a:t> </a:t>
            </a:r>
            <a:r>
              <a:rPr dirty="0" spc="50"/>
              <a:t>and</a:t>
            </a:r>
            <a:r>
              <a:rPr dirty="0" spc="-105"/>
              <a:t> </a:t>
            </a:r>
            <a:r>
              <a:rPr dirty="0" spc="50"/>
              <a:t>Continuous</a:t>
            </a:r>
            <a:r>
              <a:rPr dirty="0" spc="-105"/>
              <a:t> </a:t>
            </a:r>
            <a:r>
              <a:rPr dirty="0" spc="40"/>
              <a:t>Deployment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21072" y="4779936"/>
            <a:ext cx="1244600" cy="196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431" y="877296"/>
            <a:ext cx="7974330" cy="2825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 spc="65" b="1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work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very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15" b="1">
                <a:solidFill>
                  <a:srgbClr val="1BB398"/>
                </a:solidFill>
                <a:latin typeface="Calibri"/>
                <a:cs typeface="Calibri"/>
              </a:rPr>
              <a:t>well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in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context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FFFFFF"/>
                </a:solidFill>
                <a:latin typeface="Calibri"/>
                <a:cs typeface="Calibri"/>
              </a:rPr>
              <a:t>continuous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Calibri"/>
              <a:cs typeface="Calibri"/>
            </a:endParaRPr>
          </a:p>
          <a:p>
            <a:pPr marL="12700" marR="5080">
              <a:lnSpc>
                <a:spcPct val="105200"/>
              </a:lnSpc>
              <a:spcBef>
                <a:spcPts val="5"/>
              </a:spcBef>
            </a:pP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They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make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20" b="1">
                <a:solidFill>
                  <a:srgbClr val="1BB398"/>
                </a:solidFill>
                <a:latin typeface="Calibri"/>
                <a:cs typeface="Calibri"/>
              </a:rPr>
              <a:t>it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easy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test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05" b="1">
                <a:solidFill>
                  <a:srgbClr val="1BB398"/>
                </a:solidFill>
                <a:latin typeface="Calibri"/>
                <a:cs typeface="Calibri"/>
              </a:rPr>
              <a:t>code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in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an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environment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that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is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same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as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production,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90" b="1">
                <a:solidFill>
                  <a:srgbClr val="1BB398"/>
                </a:solidFill>
                <a:latin typeface="Calibri"/>
                <a:cs typeface="Calibri"/>
              </a:rPr>
              <a:t>because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05" b="1">
                <a:solidFill>
                  <a:srgbClr val="1BB398"/>
                </a:solidFill>
                <a:latin typeface="Calibri"/>
                <a:cs typeface="Calibri"/>
              </a:rPr>
              <a:t>code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can 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be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automatically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tested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inside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container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itself.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Calibri"/>
              <a:cs typeface="Calibri"/>
            </a:endParaRPr>
          </a:p>
          <a:p>
            <a:pPr marL="12700" marR="78740">
              <a:lnSpc>
                <a:spcPts val="1580"/>
              </a:lnSpc>
            </a:pP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FFFFFF"/>
                </a:solidFill>
                <a:latin typeface="Calibri"/>
                <a:cs typeface="Calibri"/>
              </a:rPr>
              <a:t>automation</a:t>
            </a:r>
            <a:r>
              <a:rPr dirty="0" sz="1350" spc="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FFFFFF"/>
                </a:solidFill>
                <a:latin typeface="Calibri"/>
                <a:cs typeface="Calibri"/>
              </a:rPr>
              <a:t>pipeline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for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continuous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delivery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can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automatically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build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container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image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with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new 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code,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test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35" b="1">
                <a:solidFill>
                  <a:srgbClr val="1BB398"/>
                </a:solidFill>
                <a:latin typeface="Calibri"/>
                <a:cs typeface="Calibri"/>
              </a:rPr>
              <a:t>it,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automatically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ship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that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same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container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image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production.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Calibri"/>
              <a:cs typeface="Calibri"/>
            </a:endParaRPr>
          </a:p>
          <a:p>
            <a:pPr algn="just" marL="12700" marR="3653790">
              <a:lnSpc>
                <a:spcPct val="105200"/>
              </a:lnSpc>
            </a:pPr>
            <a:r>
              <a:rPr dirty="0" sz="1350" spc="90" b="1">
                <a:solidFill>
                  <a:srgbClr val="1BB398"/>
                </a:solidFill>
                <a:latin typeface="Calibri"/>
                <a:cs typeface="Calibri"/>
              </a:rPr>
              <a:t>Because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production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environment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(the container)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is  </a:t>
            </a: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built 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right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into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this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automated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process,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developers</a:t>
            </a:r>
            <a:r>
              <a:rPr dirty="0" sz="1350" spc="-21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even 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have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ability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use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20" b="1">
                <a:solidFill>
                  <a:srgbClr val="1BB398"/>
                </a:solidFill>
                <a:latin typeface="Calibri"/>
                <a:cs typeface="Calibri"/>
              </a:rPr>
              <a:t>it</a:t>
            </a:r>
            <a:r>
              <a:rPr dirty="0" sz="1350" spc="-1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for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testing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troubleshooting.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33772" y="4792636"/>
            <a:ext cx="1219200" cy="1714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ts val="600"/>
              </a:lnSpc>
              <a:spcBef>
                <a:spcPts val="1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45807" y="4654296"/>
            <a:ext cx="2045970" cy="100965"/>
            <a:chOff x="6845807" y="4654296"/>
            <a:chExt cx="2045970" cy="100965"/>
          </a:xfrm>
        </p:grpSpPr>
        <p:sp>
          <p:nvSpPr>
            <p:cNvPr id="4" name="object 4"/>
            <p:cNvSpPr/>
            <p:nvPr/>
          </p:nvSpPr>
          <p:spPr>
            <a:xfrm>
              <a:off x="6871474" y="468406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70" h="0">
                  <a:moveTo>
                    <a:pt x="0" y="0"/>
                  </a:moveTo>
                  <a:lnTo>
                    <a:pt x="202028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45807" y="4654296"/>
              <a:ext cx="326135" cy="1005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85347" y="4672257"/>
              <a:ext cx="246379" cy="20320"/>
            </a:xfrm>
            <a:custGeom>
              <a:avLst/>
              <a:gdLst/>
              <a:ahLst/>
              <a:cxnLst/>
              <a:rect l="l" t="t" r="r" b="b"/>
              <a:pathLst>
                <a:path w="246379" h="20320">
                  <a:moveTo>
                    <a:pt x="246234" y="0"/>
                  </a:moveTo>
                  <a:lnTo>
                    <a:pt x="0" y="0"/>
                  </a:lnTo>
                  <a:lnTo>
                    <a:pt x="0" y="20117"/>
                  </a:lnTo>
                  <a:lnTo>
                    <a:pt x="246234" y="20117"/>
                  </a:lnTo>
                  <a:lnTo>
                    <a:pt x="2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335279" y="4611623"/>
              <a:ext cx="1703832" cy="384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58055" y="975360"/>
              <a:ext cx="627888" cy="6065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815" rIns="0" bIns="0" rtlCol="0" vert="horz">
            <a:spAutoFit/>
          </a:bodyPr>
          <a:lstStyle/>
          <a:p>
            <a:pPr marL="12700" marR="5080" indent="1324610">
              <a:lnSpc>
                <a:spcPts val="5690"/>
              </a:lnSpc>
              <a:spcBef>
                <a:spcPts val="345"/>
              </a:spcBef>
            </a:pPr>
            <a:r>
              <a:rPr dirty="0" spc="25"/>
              <a:t>Beginner’s </a:t>
            </a:r>
            <a:r>
              <a:rPr dirty="0" spc="100"/>
              <a:t>Guide </a:t>
            </a:r>
            <a:r>
              <a:rPr dirty="0" spc="55"/>
              <a:t>to  </a:t>
            </a:r>
            <a:r>
              <a:rPr dirty="0" spc="105"/>
              <a:t>Containers </a:t>
            </a:r>
            <a:r>
              <a:rPr dirty="0" spc="125"/>
              <a:t>and</a:t>
            </a:r>
            <a:r>
              <a:rPr dirty="0" spc="-615"/>
              <a:t> </a:t>
            </a:r>
            <a:r>
              <a:rPr dirty="0" spc="85"/>
              <a:t>Orchestration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331975" y="3550920"/>
            <a:ext cx="6480175" cy="807720"/>
            <a:chOff x="1331975" y="3550920"/>
            <a:chExt cx="6480175" cy="807720"/>
          </a:xfrm>
        </p:grpSpPr>
        <p:sp>
          <p:nvSpPr>
            <p:cNvPr id="13" name="object 13"/>
            <p:cNvSpPr/>
            <p:nvPr/>
          </p:nvSpPr>
          <p:spPr>
            <a:xfrm>
              <a:off x="1331975" y="3550920"/>
              <a:ext cx="6480048" cy="7955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764536" y="3633216"/>
              <a:ext cx="3614928" cy="7254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wrap="square" lIns="0" tIns="1244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dirty="0" sz="2400" spc="25">
                <a:solidFill>
                  <a:srgbClr val="FFFFFF"/>
                </a:solidFill>
                <a:latin typeface="Calibri"/>
                <a:cs typeface="Calibri"/>
              </a:rPr>
              <a:t>Self-Healing</a:t>
            </a:r>
            <a:r>
              <a:rPr dirty="0" sz="2400" spc="-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79" y="867334"/>
            <a:ext cx="8625840" cy="4128770"/>
            <a:chOff x="335279" y="867334"/>
            <a:chExt cx="8625840" cy="4128770"/>
          </a:xfrm>
        </p:grpSpPr>
        <p:sp>
          <p:nvSpPr>
            <p:cNvPr id="3" name="object 3"/>
            <p:cNvSpPr/>
            <p:nvPr/>
          </p:nvSpPr>
          <p:spPr>
            <a:xfrm>
              <a:off x="432815" y="905256"/>
              <a:ext cx="8397240" cy="24536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3783965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What are </a:t>
            </a:r>
            <a:r>
              <a:rPr dirty="0" spc="20"/>
              <a:t>Self-Healing</a:t>
            </a:r>
            <a:r>
              <a:rPr dirty="0" spc="-315"/>
              <a:t> </a:t>
            </a:r>
            <a:r>
              <a:rPr dirty="0" spc="25"/>
              <a:t>Applications?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21072" y="4779936"/>
            <a:ext cx="1244600" cy="196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431" y="877296"/>
            <a:ext cx="7889875" cy="202438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1600"/>
              </a:lnSpc>
              <a:spcBef>
                <a:spcPts val="120"/>
              </a:spcBef>
            </a:pPr>
            <a:r>
              <a:rPr dirty="0" sz="1350" spc="45" b="1">
                <a:solidFill>
                  <a:srgbClr val="FFFFFF"/>
                </a:solidFill>
                <a:latin typeface="Calibri"/>
                <a:cs typeface="Calibri"/>
              </a:rPr>
              <a:t>Self-Healing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are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applications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that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are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able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automatically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detect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when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something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is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ts val="1600"/>
              </a:lnSpc>
            </a:pP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broken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automatically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take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steps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correct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problem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without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need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for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human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involvement.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Calibri"/>
              <a:cs typeface="Calibri"/>
            </a:endParaRPr>
          </a:p>
          <a:p>
            <a:pPr marL="12700" marR="5080">
              <a:lnSpc>
                <a:spcPct val="105200"/>
              </a:lnSpc>
            </a:pP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System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administrators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45" b="1">
                <a:solidFill>
                  <a:srgbClr val="1BB398"/>
                </a:solidFill>
                <a:latin typeface="Calibri"/>
                <a:cs typeface="Calibri"/>
              </a:rPr>
              <a:t>will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tell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that,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in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past,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20" b="1">
                <a:solidFill>
                  <a:srgbClr val="1BB398"/>
                </a:solidFill>
                <a:latin typeface="Calibri"/>
                <a:cs typeface="Calibri"/>
              </a:rPr>
              <a:t>it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was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often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very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05" b="1">
                <a:solidFill>
                  <a:srgbClr val="1BB398"/>
                </a:solidFill>
                <a:latin typeface="Calibri"/>
                <a:cs typeface="Calibri"/>
              </a:rPr>
              <a:t>common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have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wake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up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in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 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middle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night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reboot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server.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Calibri"/>
              <a:cs typeface="Calibri"/>
            </a:endParaRPr>
          </a:p>
          <a:p>
            <a:pPr marL="12700" marR="111125">
              <a:lnSpc>
                <a:spcPct val="105200"/>
              </a:lnSpc>
              <a:spcBef>
                <a:spcPts val="5"/>
              </a:spcBef>
            </a:pP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What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15" b="1">
                <a:solidFill>
                  <a:srgbClr val="1BB398"/>
                </a:solidFill>
                <a:latin typeface="Calibri"/>
                <a:cs typeface="Calibri"/>
              </a:rPr>
              <a:t>if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an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FFFFFF"/>
                </a:solidFill>
                <a:latin typeface="Calibri"/>
                <a:cs typeface="Calibri"/>
              </a:rPr>
              <a:t>automated</a:t>
            </a:r>
            <a:r>
              <a:rPr dirty="0" sz="1350" spc="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could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detect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problem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reboot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server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automatically?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That’s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an 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example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spc="-7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FFFFFF"/>
                </a:solidFill>
                <a:latin typeface="Calibri"/>
                <a:cs typeface="Calibri"/>
              </a:rPr>
              <a:t>self-healing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!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79" y="867334"/>
            <a:ext cx="8625840" cy="4128770"/>
            <a:chOff x="335279" y="867334"/>
            <a:chExt cx="8625840" cy="4128770"/>
          </a:xfrm>
        </p:grpSpPr>
        <p:sp>
          <p:nvSpPr>
            <p:cNvPr id="3" name="object 3"/>
            <p:cNvSpPr/>
            <p:nvPr/>
          </p:nvSpPr>
          <p:spPr>
            <a:xfrm>
              <a:off x="432815" y="905256"/>
              <a:ext cx="8147304" cy="30358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433451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0"/>
              <a:t>Containers</a:t>
            </a:r>
            <a:r>
              <a:rPr dirty="0" spc="-100"/>
              <a:t> </a:t>
            </a:r>
            <a:r>
              <a:rPr dirty="0" spc="50"/>
              <a:t>and</a:t>
            </a:r>
            <a:r>
              <a:rPr dirty="0" spc="-90"/>
              <a:t> </a:t>
            </a:r>
            <a:r>
              <a:rPr dirty="0" spc="20"/>
              <a:t>Self-Healing</a:t>
            </a:r>
            <a:r>
              <a:rPr dirty="0" spc="-100"/>
              <a:t> </a:t>
            </a:r>
            <a:r>
              <a:rPr dirty="0" spc="30"/>
              <a:t>Applications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21072" y="4779936"/>
            <a:ext cx="1244600" cy="196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431" y="877296"/>
            <a:ext cx="7640955" cy="26092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Since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start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up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quickly,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it’s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easy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enough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automatically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restart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them.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However,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take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95" b="1">
                <a:solidFill>
                  <a:srgbClr val="1BB398"/>
                </a:solidFill>
                <a:latin typeface="Calibri"/>
                <a:cs typeface="Calibri"/>
              </a:rPr>
              <a:t>concept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FFFFFF"/>
                </a:solidFill>
                <a:latin typeface="Calibri"/>
                <a:cs typeface="Calibri"/>
              </a:rPr>
              <a:t>rebooting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step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farther.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Calibri"/>
              <a:cs typeface="Calibri"/>
            </a:endParaRPr>
          </a:p>
          <a:p>
            <a:pPr marL="12700" marR="5080">
              <a:lnSpc>
                <a:spcPct val="105200"/>
              </a:lnSpc>
            </a:pP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Since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20" b="1">
                <a:solidFill>
                  <a:srgbClr val="1BB398"/>
                </a:solidFill>
                <a:latin typeface="Calibri"/>
                <a:cs typeface="Calibri"/>
              </a:rPr>
              <a:t>it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is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so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quick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easy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start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up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new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container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instances,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when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something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goes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wrong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with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 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container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20" b="1">
                <a:solidFill>
                  <a:srgbClr val="1BB398"/>
                </a:solidFill>
                <a:latin typeface="Calibri"/>
                <a:cs typeface="Calibri"/>
              </a:rPr>
              <a:t>it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can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often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be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easily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FFFFFF"/>
                </a:solidFill>
                <a:latin typeface="Calibri"/>
                <a:cs typeface="Calibri"/>
              </a:rPr>
              <a:t>destroyed</a:t>
            </a:r>
            <a:r>
              <a:rPr dirty="0" sz="135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FFFFFF"/>
                </a:solidFill>
                <a:latin typeface="Calibri"/>
                <a:cs typeface="Calibri"/>
              </a:rPr>
              <a:t>replaced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within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few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seconds.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Calibri"/>
              <a:cs typeface="Calibri"/>
            </a:endParaRPr>
          </a:p>
          <a:p>
            <a:pPr marL="12700" marR="3233420">
              <a:lnSpc>
                <a:spcPct val="105200"/>
              </a:lnSpc>
              <a:spcBef>
                <a:spcPts val="5"/>
              </a:spcBef>
            </a:pP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That</a:t>
            </a:r>
            <a:r>
              <a:rPr dirty="0" sz="1350" spc="-1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means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that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15" b="1">
                <a:solidFill>
                  <a:srgbClr val="1BB398"/>
                </a:solidFill>
                <a:latin typeface="Calibri"/>
                <a:cs typeface="Calibri"/>
              </a:rPr>
              <a:t>if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something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goes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wrong,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can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have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 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brand 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new,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clean, 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working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instance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quickly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replace</a:t>
            </a:r>
            <a:r>
              <a:rPr dirty="0" sz="1350" spc="-19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broken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one!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33772" y="4792636"/>
            <a:ext cx="1219200" cy="1714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ts val="600"/>
              </a:lnSpc>
              <a:spcBef>
                <a:spcPts val="1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45807" y="4654296"/>
            <a:ext cx="2045970" cy="100965"/>
            <a:chOff x="6845807" y="4654296"/>
            <a:chExt cx="2045970" cy="100965"/>
          </a:xfrm>
        </p:grpSpPr>
        <p:sp>
          <p:nvSpPr>
            <p:cNvPr id="4" name="object 4"/>
            <p:cNvSpPr/>
            <p:nvPr/>
          </p:nvSpPr>
          <p:spPr>
            <a:xfrm>
              <a:off x="6871474" y="468406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70" h="0">
                  <a:moveTo>
                    <a:pt x="0" y="0"/>
                  </a:moveTo>
                  <a:lnTo>
                    <a:pt x="202028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45807" y="4654296"/>
              <a:ext cx="326135" cy="1005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85347" y="4672257"/>
              <a:ext cx="246379" cy="20320"/>
            </a:xfrm>
            <a:custGeom>
              <a:avLst/>
              <a:gdLst/>
              <a:ahLst/>
              <a:cxnLst/>
              <a:rect l="l" t="t" r="r" b="b"/>
              <a:pathLst>
                <a:path w="246379" h="20320">
                  <a:moveTo>
                    <a:pt x="246234" y="0"/>
                  </a:moveTo>
                  <a:lnTo>
                    <a:pt x="0" y="0"/>
                  </a:lnTo>
                  <a:lnTo>
                    <a:pt x="0" y="20117"/>
                  </a:lnTo>
                  <a:lnTo>
                    <a:pt x="246234" y="20117"/>
                  </a:lnTo>
                  <a:lnTo>
                    <a:pt x="2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335279" y="4611623"/>
              <a:ext cx="1703832" cy="384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58055" y="975360"/>
              <a:ext cx="627888" cy="6065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815" rIns="0" bIns="0" rtlCol="0" vert="horz">
            <a:spAutoFit/>
          </a:bodyPr>
          <a:lstStyle/>
          <a:p>
            <a:pPr marL="12700" marR="5080" indent="1324610">
              <a:lnSpc>
                <a:spcPts val="5690"/>
              </a:lnSpc>
              <a:spcBef>
                <a:spcPts val="345"/>
              </a:spcBef>
            </a:pPr>
            <a:r>
              <a:rPr dirty="0" spc="25"/>
              <a:t>Beginner’s </a:t>
            </a:r>
            <a:r>
              <a:rPr dirty="0" spc="100"/>
              <a:t>Guide </a:t>
            </a:r>
            <a:r>
              <a:rPr dirty="0" spc="55"/>
              <a:t>to  </a:t>
            </a:r>
            <a:r>
              <a:rPr dirty="0" spc="105"/>
              <a:t>Containers </a:t>
            </a:r>
            <a:r>
              <a:rPr dirty="0" spc="125"/>
              <a:t>and</a:t>
            </a:r>
            <a:r>
              <a:rPr dirty="0" spc="-615"/>
              <a:t> </a:t>
            </a:r>
            <a:r>
              <a:rPr dirty="0" spc="85"/>
              <a:t>Orchestration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331975" y="3550920"/>
            <a:ext cx="6480175" cy="807720"/>
            <a:chOff x="1331975" y="3550920"/>
            <a:chExt cx="6480175" cy="807720"/>
          </a:xfrm>
        </p:grpSpPr>
        <p:sp>
          <p:nvSpPr>
            <p:cNvPr id="13" name="object 13"/>
            <p:cNvSpPr/>
            <p:nvPr/>
          </p:nvSpPr>
          <p:spPr>
            <a:xfrm>
              <a:off x="1331975" y="3550920"/>
              <a:ext cx="6480048" cy="7955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142487" y="3633216"/>
              <a:ext cx="2859024" cy="7254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wrap="square" lIns="0" tIns="1244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dirty="0" sz="2400" spc="40">
                <a:solidFill>
                  <a:srgbClr val="FFFFFF"/>
                </a:solidFill>
                <a:latin typeface="Calibri"/>
                <a:cs typeface="Calibri"/>
              </a:rPr>
              <a:t>Developer</a:t>
            </a:r>
            <a:r>
              <a:rPr dirty="0" sz="2400" spc="-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Calibri"/>
                <a:cs typeface="Calibri"/>
              </a:rPr>
              <a:t>Visibility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79" y="867334"/>
            <a:ext cx="8647430" cy="4128770"/>
            <a:chOff x="335279" y="867334"/>
            <a:chExt cx="8647430" cy="4128770"/>
          </a:xfrm>
        </p:grpSpPr>
        <p:sp>
          <p:nvSpPr>
            <p:cNvPr id="3" name="object 3"/>
            <p:cNvSpPr/>
            <p:nvPr/>
          </p:nvSpPr>
          <p:spPr>
            <a:xfrm>
              <a:off x="432815" y="905256"/>
              <a:ext cx="8549640" cy="30358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2028189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0"/>
              <a:t>Developer</a:t>
            </a:r>
            <a:r>
              <a:rPr dirty="0" spc="-140"/>
              <a:t> </a:t>
            </a:r>
            <a:r>
              <a:rPr dirty="0" spc="-15"/>
              <a:t>Visibility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21072" y="4779936"/>
            <a:ext cx="1244600" cy="196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431" y="877296"/>
            <a:ext cx="8037195" cy="260921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04"/>
              </a:spcBef>
            </a:pP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In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more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traditional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environments,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20" b="1">
                <a:solidFill>
                  <a:srgbClr val="1BB398"/>
                </a:solidFill>
                <a:latin typeface="Calibri"/>
                <a:cs typeface="Calibri"/>
              </a:rPr>
              <a:t>it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can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be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FFFFFF"/>
                </a:solidFill>
                <a:latin typeface="Calibri"/>
                <a:cs typeface="Calibri"/>
              </a:rPr>
              <a:t>difficult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for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everyone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get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14" b="1">
                <a:solidFill>
                  <a:srgbClr val="1BB398"/>
                </a:solidFill>
                <a:latin typeface="Calibri"/>
                <a:cs typeface="Calibri"/>
              </a:rPr>
              <a:t>access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production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system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 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troubleshoot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when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something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goes</a:t>
            </a:r>
            <a:r>
              <a:rPr dirty="0" sz="1350" spc="-15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wrong.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Calibri"/>
              <a:cs typeface="Calibri"/>
            </a:endParaRPr>
          </a:p>
          <a:p>
            <a:pPr marL="12700" marR="240029">
              <a:lnSpc>
                <a:spcPct val="105200"/>
              </a:lnSpc>
            </a:pP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That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may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be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due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security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concerns,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or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simply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due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fact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that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when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something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goes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wrong,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 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first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priority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is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fix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20" b="1">
                <a:solidFill>
                  <a:srgbClr val="1BB398"/>
                </a:solidFill>
                <a:latin typeface="Calibri"/>
                <a:cs typeface="Calibri"/>
              </a:rPr>
              <a:t>it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as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quickly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as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possible,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not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find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out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why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20" b="1">
                <a:solidFill>
                  <a:srgbClr val="1BB398"/>
                </a:solidFill>
                <a:latin typeface="Calibri"/>
                <a:cs typeface="Calibri"/>
              </a:rPr>
              <a:t>it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happened.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Calibri"/>
              <a:cs typeface="Calibri"/>
            </a:endParaRPr>
          </a:p>
          <a:p>
            <a:pPr marL="12700" marR="316865">
              <a:lnSpc>
                <a:spcPct val="105200"/>
              </a:lnSpc>
              <a:spcBef>
                <a:spcPts val="5"/>
              </a:spcBef>
            </a:pP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Anyone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in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organization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that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does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not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have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direct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14" b="1">
                <a:solidFill>
                  <a:srgbClr val="1BB398"/>
                </a:solidFill>
                <a:latin typeface="Calibri"/>
                <a:cs typeface="Calibri"/>
              </a:rPr>
              <a:t>access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production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system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has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no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idea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why  </a:t>
            </a:r>
            <a:r>
              <a:rPr dirty="0" sz="1350" spc="105" b="1">
                <a:solidFill>
                  <a:srgbClr val="1BB398"/>
                </a:solidFill>
                <a:latin typeface="Calibri"/>
                <a:cs typeface="Calibri"/>
              </a:rPr>
              <a:t>code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may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or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may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not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be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working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in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production.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This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leads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constant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refrain,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25" b="1">
                <a:solidFill>
                  <a:srgbClr val="1BB398"/>
                </a:solidFill>
                <a:latin typeface="Calibri"/>
                <a:cs typeface="Calibri"/>
              </a:rPr>
              <a:t>“Well,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20" b="1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dirty="0" sz="135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15" b="1">
                <a:solidFill>
                  <a:srgbClr val="FFFFFF"/>
                </a:solidFill>
                <a:latin typeface="Calibri"/>
                <a:cs typeface="Calibri"/>
              </a:rPr>
              <a:t>works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FFFFFF"/>
                </a:solidFill>
                <a:latin typeface="Calibri"/>
                <a:cs typeface="Calibri"/>
              </a:rPr>
              <a:t>my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!”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79" y="867334"/>
            <a:ext cx="8625840" cy="4128770"/>
            <a:chOff x="335279" y="867334"/>
            <a:chExt cx="8625840" cy="4128770"/>
          </a:xfrm>
        </p:grpSpPr>
        <p:sp>
          <p:nvSpPr>
            <p:cNvPr id="3" name="object 3"/>
            <p:cNvSpPr/>
            <p:nvPr/>
          </p:nvSpPr>
          <p:spPr>
            <a:xfrm>
              <a:off x="432815" y="905256"/>
              <a:ext cx="8302752" cy="3252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2552065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0"/>
              <a:t>Containers </a:t>
            </a:r>
            <a:r>
              <a:rPr dirty="0" spc="50"/>
              <a:t>and</a:t>
            </a:r>
            <a:r>
              <a:rPr dirty="0" spc="-270"/>
              <a:t> </a:t>
            </a:r>
            <a:r>
              <a:rPr dirty="0" spc="-15"/>
              <a:t>Visibility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21072" y="4779936"/>
            <a:ext cx="1244600" cy="196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431" y="867504"/>
            <a:ext cx="7792084" cy="2835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With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FFFFFF"/>
                </a:solidFill>
                <a:latin typeface="Calibri"/>
                <a:cs typeface="Calibri"/>
              </a:rPr>
              <a:t>Containers,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container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50" spc="-5" b="1" i="1">
                <a:solidFill>
                  <a:srgbClr val="1BB398"/>
                </a:solidFill>
                <a:latin typeface="Calibri"/>
                <a:cs typeface="Calibri"/>
              </a:rPr>
              <a:t>is</a:t>
            </a:r>
            <a:r>
              <a:rPr dirty="0" sz="1450" spc="-35" b="1" i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production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environment.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Calibri"/>
              <a:cs typeface="Calibri"/>
            </a:endParaRPr>
          </a:p>
          <a:p>
            <a:pPr marL="12700" marR="5080">
              <a:lnSpc>
                <a:spcPct val="105200"/>
              </a:lnSpc>
            </a:pP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This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means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that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anyone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can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spin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up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an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environment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that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is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exactly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like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production,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even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on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their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own 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laptop.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Calibri"/>
              <a:cs typeface="Calibri"/>
            </a:endParaRPr>
          </a:p>
          <a:p>
            <a:pPr marL="12700" marR="531495">
              <a:lnSpc>
                <a:spcPts val="1580"/>
              </a:lnSpc>
              <a:spcBef>
                <a:spcPts val="5"/>
              </a:spcBef>
            </a:pP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Developers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(and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others)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have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ability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test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their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05" b="1">
                <a:solidFill>
                  <a:srgbClr val="1BB398"/>
                </a:solidFill>
                <a:latin typeface="Calibri"/>
                <a:cs typeface="Calibri"/>
              </a:rPr>
              <a:t>code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see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exactly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how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20" b="1">
                <a:solidFill>
                  <a:srgbClr val="1BB398"/>
                </a:solidFill>
                <a:latin typeface="Calibri"/>
                <a:cs typeface="Calibri"/>
              </a:rPr>
              <a:t>it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45" b="1">
                <a:solidFill>
                  <a:srgbClr val="1BB398"/>
                </a:solidFill>
                <a:latin typeface="Calibri"/>
                <a:cs typeface="Calibri"/>
              </a:rPr>
              <a:t>will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behave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in 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production.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00">
              <a:latin typeface="Calibri"/>
              <a:cs typeface="Calibri"/>
            </a:endParaRPr>
          </a:p>
          <a:p>
            <a:pPr marL="12700" marR="3228340">
              <a:lnSpc>
                <a:spcPct val="105200"/>
              </a:lnSpc>
            </a:pP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additional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" b="1">
                <a:solidFill>
                  <a:srgbClr val="FFFFFF"/>
                </a:solidFill>
                <a:latin typeface="Calibri"/>
                <a:cs typeface="Calibri"/>
              </a:rPr>
              <a:t>visibility</a:t>
            </a:r>
            <a:r>
              <a:rPr dirty="0" sz="1350" spc="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offered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by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can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help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your 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organization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develop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troubleshoot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05" b="1">
                <a:solidFill>
                  <a:srgbClr val="1BB398"/>
                </a:solidFill>
                <a:latin typeface="Calibri"/>
                <a:cs typeface="Calibri"/>
              </a:rPr>
              <a:t>code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00" b="1">
                <a:solidFill>
                  <a:srgbClr val="1BB398"/>
                </a:solidFill>
                <a:latin typeface="Calibri"/>
                <a:cs typeface="Calibri"/>
              </a:rPr>
              <a:t>much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more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efficiently!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33772" y="4792636"/>
            <a:ext cx="1219200" cy="1714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ts val="600"/>
              </a:lnSpc>
              <a:spcBef>
                <a:spcPts val="1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45807" y="4654296"/>
            <a:ext cx="2045970" cy="100965"/>
            <a:chOff x="6845807" y="4654296"/>
            <a:chExt cx="2045970" cy="100965"/>
          </a:xfrm>
        </p:grpSpPr>
        <p:sp>
          <p:nvSpPr>
            <p:cNvPr id="4" name="object 4"/>
            <p:cNvSpPr/>
            <p:nvPr/>
          </p:nvSpPr>
          <p:spPr>
            <a:xfrm>
              <a:off x="6871474" y="468406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70" h="0">
                  <a:moveTo>
                    <a:pt x="0" y="0"/>
                  </a:moveTo>
                  <a:lnTo>
                    <a:pt x="202028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45807" y="4654296"/>
              <a:ext cx="326135" cy="1005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85347" y="4672257"/>
              <a:ext cx="246379" cy="20320"/>
            </a:xfrm>
            <a:custGeom>
              <a:avLst/>
              <a:gdLst/>
              <a:ahLst/>
              <a:cxnLst/>
              <a:rect l="l" t="t" r="r" b="b"/>
              <a:pathLst>
                <a:path w="246379" h="20320">
                  <a:moveTo>
                    <a:pt x="246234" y="0"/>
                  </a:moveTo>
                  <a:lnTo>
                    <a:pt x="0" y="0"/>
                  </a:lnTo>
                  <a:lnTo>
                    <a:pt x="0" y="20117"/>
                  </a:lnTo>
                  <a:lnTo>
                    <a:pt x="246234" y="20117"/>
                  </a:lnTo>
                  <a:lnTo>
                    <a:pt x="2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335279" y="4611623"/>
              <a:ext cx="1703832" cy="384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58055" y="975360"/>
              <a:ext cx="627888" cy="6065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815" rIns="0" bIns="0" rtlCol="0" vert="horz">
            <a:spAutoFit/>
          </a:bodyPr>
          <a:lstStyle/>
          <a:p>
            <a:pPr marL="12700" marR="5080" indent="1324610">
              <a:lnSpc>
                <a:spcPts val="5690"/>
              </a:lnSpc>
              <a:spcBef>
                <a:spcPts val="345"/>
              </a:spcBef>
            </a:pPr>
            <a:r>
              <a:rPr dirty="0" spc="25"/>
              <a:t>Beginner’s </a:t>
            </a:r>
            <a:r>
              <a:rPr dirty="0" spc="100"/>
              <a:t>Guide </a:t>
            </a:r>
            <a:r>
              <a:rPr dirty="0" spc="55"/>
              <a:t>to  </a:t>
            </a:r>
            <a:r>
              <a:rPr dirty="0" spc="105"/>
              <a:t>Containers </a:t>
            </a:r>
            <a:r>
              <a:rPr dirty="0" spc="125"/>
              <a:t>and</a:t>
            </a:r>
            <a:r>
              <a:rPr dirty="0" spc="-615"/>
              <a:t> </a:t>
            </a:r>
            <a:r>
              <a:rPr dirty="0" spc="85"/>
              <a:t>Orchestration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331975" y="3550920"/>
            <a:ext cx="6480175" cy="807720"/>
            <a:chOff x="1331975" y="3550920"/>
            <a:chExt cx="6480175" cy="807720"/>
          </a:xfrm>
        </p:grpSpPr>
        <p:sp>
          <p:nvSpPr>
            <p:cNvPr id="13" name="object 13"/>
            <p:cNvSpPr/>
            <p:nvPr/>
          </p:nvSpPr>
          <p:spPr>
            <a:xfrm>
              <a:off x="1331975" y="3550920"/>
              <a:ext cx="6480048" cy="7955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456687" y="3633216"/>
              <a:ext cx="4230623" cy="7254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wrap="square" lIns="0" tIns="1244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dirty="0" sz="2400" spc="15">
                <a:solidFill>
                  <a:srgbClr val="FFFFFF"/>
                </a:solidFill>
                <a:latin typeface="Calibri"/>
                <a:cs typeface="Calibri"/>
              </a:rPr>
              <a:t>Doing</a:t>
            </a:r>
            <a:r>
              <a:rPr dirty="0" sz="2400" spc="-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r>
              <a:rPr dirty="0" sz="2400" spc="-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 spc="-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Calibri"/>
                <a:cs typeface="Calibri"/>
              </a:rPr>
              <a:t>Cloud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79" y="867334"/>
            <a:ext cx="8625840" cy="4128770"/>
            <a:chOff x="335279" y="867334"/>
            <a:chExt cx="8625840" cy="4128770"/>
          </a:xfrm>
        </p:grpSpPr>
        <p:sp>
          <p:nvSpPr>
            <p:cNvPr id="3" name="object 3"/>
            <p:cNvSpPr/>
            <p:nvPr/>
          </p:nvSpPr>
          <p:spPr>
            <a:xfrm>
              <a:off x="432815" y="905256"/>
              <a:ext cx="8522208" cy="3252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2005964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What</a:t>
            </a:r>
            <a:r>
              <a:rPr dirty="0" spc="-130"/>
              <a:t> </a:t>
            </a:r>
            <a:r>
              <a:rPr dirty="0" spc="15"/>
              <a:t>is</a:t>
            </a:r>
            <a:r>
              <a:rPr dirty="0" spc="-125"/>
              <a:t> </a:t>
            </a:r>
            <a:r>
              <a:rPr dirty="0" spc="25"/>
              <a:t>the</a:t>
            </a:r>
            <a:r>
              <a:rPr dirty="0" spc="-130"/>
              <a:t> </a:t>
            </a:r>
            <a:r>
              <a:rPr dirty="0" spc="55"/>
              <a:t>Cloud?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21072" y="4779936"/>
            <a:ext cx="1244600" cy="196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431" y="877296"/>
            <a:ext cx="8010525" cy="28257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 spc="85" b="1">
                <a:solidFill>
                  <a:srgbClr val="F2F2F2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dirty="0" sz="1350" spc="80" b="1">
                <a:solidFill>
                  <a:srgbClr val="F2F2F2"/>
                </a:solidFill>
                <a:latin typeface="Calibri"/>
                <a:cs typeface="Calibri"/>
              </a:rPr>
              <a:t>Cloud</a:t>
            </a:r>
            <a:r>
              <a:rPr dirty="0" sz="1350" b="1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can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be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an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ambiguous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term,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but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20" b="1">
                <a:solidFill>
                  <a:srgbClr val="1BB398"/>
                </a:solidFill>
                <a:latin typeface="Calibri"/>
                <a:cs typeface="Calibri"/>
              </a:rPr>
              <a:t>it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usually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just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means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“someone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else’s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computer.”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Calibri"/>
              <a:cs typeface="Calibri"/>
            </a:endParaRPr>
          </a:p>
          <a:p>
            <a:pPr marL="12700" marR="97790">
              <a:lnSpc>
                <a:spcPct val="105200"/>
              </a:lnSpc>
              <a:spcBef>
                <a:spcPts val="5"/>
              </a:spcBef>
            </a:pP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Instead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running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software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hosting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services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in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your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own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datacenter,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F2F2F2"/>
                </a:solidFill>
                <a:latin typeface="Calibri"/>
                <a:cs typeface="Calibri"/>
              </a:rPr>
              <a:t>being</a:t>
            </a:r>
            <a:r>
              <a:rPr dirty="0" sz="1350" b="1">
                <a:solidFill>
                  <a:srgbClr val="F2F2F2"/>
                </a:solidFill>
                <a:latin typeface="Calibri"/>
                <a:cs typeface="Calibri"/>
              </a:rPr>
              <a:t> in</a:t>
            </a:r>
            <a:r>
              <a:rPr dirty="0" sz="1350" spc="5" b="1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F2F2F2"/>
                </a:solidFill>
                <a:latin typeface="Calibri"/>
                <a:cs typeface="Calibri"/>
              </a:rPr>
              <a:t>the</a:t>
            </a:r>
            <a:r>
              <a:rPr dirty="0" sz="1350" b="1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F2F2F2"/>
                </a:solidFill>
                <a:latin typeface="Calibri"/>
                <a:cs typeface="Calibri"/>
              </a:rPr>
              <a:t>cloud</a:t>
            </a:r>
            <a:r>
              <a:rPr dirty="0" sz="1350" spc="10" b="1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means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that 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are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running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software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in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remote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datacenter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over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internet.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500">
              <a:latin typeface="Calibri"/>
              <a:cs typeface="Calibri"/>
            </a:endParaRPr>
          </a:p>
          <a:p>
            <a:pPr marL="12700" marR="5080">
              <a:lnSpc>
                <a:spcPts val="1580"/>
              </a:lnSpc>
            </a:pP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Typically,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this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means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that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pay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F2F2F2"/>
                </a:solidFill>
                <a:latin typeface="Calibri"/>
                <a:cs typeface="Calibri"/>
              </a:rPr>
              <a:t>cloud</a:t>
            </a:r>
            <a:r>
              <a:rPr dirty="0" sz="1350" spc="5" b="1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F2F2F2"/>
                </a:solidFill>
                <a:latin typeface="Calibri"/>
                <a:cs typeface="Calibri"/>
              </a:rPr>
              <a:t>provider</a:t>
            </a:r>
            <a:r>
              <a:rPr dirty="0" sz="1350" spc="-5" b="1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dirty="0" sz="1350" spc="95" b="1">
                <a:solidFill>
                  <a:srgbClr val="1BB398"/>
                </a:solidFill>
                <a:latin typeface="Calibri"/>
                <a:cs typeface="Calibri"/>
              </a:rPr>
              <a:t>such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as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Amazon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(AWS),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Microsoft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(Azure),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or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Google  </a:t>
            </a:r>
            <a:r>
              <a:rPr dirty="0" sz="1350" spc="90" b="1">
                <a:solidFill>
                  <a:srgbClr val="1BB398"/>
                </a:solidFill>
                <a:latin typeface="Calibri"/>
                <a:cs typeface="Calibri"/>
              </a:rPr>
              <a:t>(GCP),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they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provide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with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servers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resources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with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which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run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your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software.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term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“</a:t>
            </a:r>
            <a:r>
              <a:rPr dirty="0" sz="1350" spc="20" b="1">
                <a:solidFill>
                  <a:srgbClr val="F2F2F2"/>
                </a:solidFill>
                <a:latin typeface="Calibri"/>
                <a:cs typeface="Calibri"/>
              </a:rPr>
              <a:t>cloud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”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can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also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refer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running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software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in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your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1BB398"/>
                </a:solidFill>
                <a:latin typeface="Calibri"/>
                <a:cs typeface="Calibri"/>
              </a:rPr>
              <a:t>own</a:t>
            </a:r>
            <a:endParaRPr sz="1350">
              <a:latin typeface="Calibri"/>
              <a:cs typeface="Calibri"/>
            </a:endParaRPr>
          </a:p>
          <a:p>
            <a:pPr marL="12700" marR="2999740">
              <a:lnSpc>
                <a:spcPct val="105200"/>
              </a:lnSpc>
            </a:pP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datacenter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using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tools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practices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that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are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associated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with 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cloud.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This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is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sometimes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called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F2F2F2"/>
                </a:solidFill>
                <a:latin typeface="Calibri"/>
                <a:cs typeface="Calibri"/>
              </a:rPr>
              <a:t>private</a:t>
            </a:r>
            <a:r>
              <a:rPr dirty="0" sz="1350" spc="-5" b="1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F2F2F2"/>
                </a:solidFill>
                <a:latin typeface="Calibri"/>
                <a:cs typeface="Calibri"/>
              </a:rPr>
              <a:t>cloud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79" y="867334"/>
            <a:ext cx="8644255" cy="4128770"/>
            <a:chOff x="335279" y="867334"/>
            <a:chExt cx="8644255" cy="4128770"/>
          </a:xfrm>
        </p:grpSpPr>
        <p:sp>
          <p:nvSpPr>
            <p:cNvPr id="3" name="object 3"/>
            <p:cNvSpPr/>
            <p:nvPr/>
          </p:nvSpPr>
          <p:spPr>
            <a:xfrm>
              <a:off x="432815" y="905256"/>
              <a:ext cx="8546592" cy="24536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5257165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What</a:t>
            </a:r>
            <a:r>
              <a:rPr dirty="0" spc="-110"/>
              <a:t> </a:t>
            </a:r>
            <a:r>
              <a:rPr dirty="0" spc="75"/>
              <a:t>Does</a:t>
            </a:r>
            <a:r>
              <a:rPr dirty="0" spc="-105"/>
              <a:t> </a:t>
            </a:r>
            <a:r>
              <a:rPr dirty="0" spc="-40"/>
              <a:t>it</a:t>
            </a:r>
            <a:r>
              <a:rPr dirty="0" spc="-105"/>
              <a:t> </a:t>
            </a:r>
            <a:r>
              <a:rPr dirty="0" spc="-30"/>
              <a:t>Mean</a:t>
            </a:r>
            <a:r>
              <a:rPr dirty="0" spc="-100"/>
              <a:t> </a:t>
            </a:r>
            <a:r>
              <a:rPr dirty="0" spc="25"/>
              <a:t>to</a:t>
            </a:r>
            <a:r>
              <a:rPr dirty="0" spc="-110"/>
              <a:t> </a:t>
            </a:r>
            <a:r>
              <a:rPr dirty="0" spc="70"/>
              <a:t>do</a:t>
            </a:r>
            <a:r>
              <a:rPr dirty="0" spc="-110"/>
              <a:t> </a:t>
            </a:r>
            <a:r>
              <a:rPr dirty="0" spc="40"/>
              <a:t>Containers</a:t>
            </a:r>
            <a:r>
              <a:rPr dirty="0" spc="-105"/>
              <a:t> </a:t>
            </a:r>
            <a:r>
              <a:rPr dirty="0" spc="-25"/>
              <a:t>in</a:t>
            </a:r>
            <a:r>
              <a:rPr dirty="0" spc="-100"/>
              <a:t> </a:t>
            </a:r>
            <a:r>
              <a:rPr dirty="0" spc="25"/>
              <a:t>the</a:t>
            </a:r>
            <a:r>
              <a:rPr dirty="0" spc="-105"/>
              <a:t> </a:t>
            </a:r>
            <a:r>
              <a:rPr dirty="0" spc="55"/>
              <a:t>Cloud?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21072" y="4779936"/>
            <a:ext cx="1244600" cy="196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6034" rIns="0" bIns="0" rtlCol="0" vert="horz">
            <a:spAutoFit/>
          </a:bodyPr>
          <a:lstStyle/>
          <a:p>
            <a:pPr marL="30480" marR="5080">
              <a:lnSpc>
                <a:spcPts val="1580"/>
              </a:lnSpc>
              <a:spcBef>
                <a:spcPts val="204"/>
              </a:spcBef>
            </a:pPr>
            <a:r>
              <a:rPr dirty="0" spc="70"/>
              <a:t>There</a:t>
            </a:r>
            <a:r>
              <a:rPr dirty="0" spc="-5"/>
              <a:t> </a:t>
            </a:r>
            <a:r>
              <a:rPr dirty="0" spc="35"/>
              <a:t>are</a:t>
            </a:r>
            <a:r>
              <a:rPr dirty="0"/>
              <a:t> </a:t>
            </a:r>
            <a:r>
              <a:rPr dirty="0" spc="60"/>
              <a:t>many</a:t>
            </a:r>
            <a:r>
              <a:rPr dirty="0" spc="5"/>
              <a:t> </a:t>
            </a:r>
            <a:r>
              <a:rPr dirty="0" spc="30"/>
              <a:t>ways</a:t>
            </a:r>
            <a:r>
              <a:rPr dirty="0" spc="-5"/>
              <a:t> </a:t>
            </a:r>
            <a:r>
              <a:rPr dirty="0" spc="35"/>
              <a:t>to</a:t>
            </a:r>
            <a:r>
              <a:rPr dirty="0" spc="5"/>
              <a:t> </a:t>
            </a:r>
            <a:r>
              <a:rPr dirty="0" spc="30"/>
              <a:t>run</a:t>
            </a:r>
            <a:r>
              <a:rPr dirty="0"/>
              <a:t> </a:t>
            </a:r>
            <a:r>
              <a:rPr dirty="0" spc="35"/>
              <a:t>software</a:t>
            </a:r>
            <a:r>
              <a:rPr dirty="0"/>
              <a:t> in</a:t>
            </a:r>
            <a:r>
              <a:rPr dirty="0" spc="-5"/>
              <a:t> </a:t>
            </a:r>
            <a:r>
              <a:rPr dirty="0" spc="40"/>
              <a:t>the</a:t>
            </a:r>
            <a:r>
              <a:rPr dirty="0"/>
              <a:t> </a:t>
            </a:r>
            <a:r>
              <a:rPr dirty="0" spc="45"/>
              <a:t>cloud.</a:t>
            </a:r>
            <a:r>
              <a:rPr dirty="0" spc="5"/>
              <a:t> </a:t>
            </a:r>
            <a:r>
              <a:rPr dirty="0" spc="65"/>
              <a:t>This</a:t>
            </a:r>
            <a:r>
              <a:rPr dirty="0" spc="-5"/>
              <a:t> </a:t>
            </a:r>
            <a:r>
              <a:rPr dirty="0" spc="60"/>
              <a:t>includes</a:t>
            </a:r>
            <a:r>
              <a:rPr dirty="0"/>
              <a:t> </a:t>
            </a:r>
            <a:r>
              <a:rPr dirty="0" spc="25"/>
              <a:t>running</a:t>
            </a:r>
            <a:r>
              <a:rPr dirty="0" spc="10"/>
              <a:t> </a:t>
            </a:r>
            <a:r>
              <a:rPr dirty="0" spc="60">
                <a:solidFill>
                  <a:srgbClr val="F2F2F2"/>
                </a:solidFill>
              </a:rPr>
              <a:t>containers</a:t>
            </a:r>
            <a:r>
              <a:rPr dirty="0">
                <a:solidFill>
                  <a:srgbClr val="F2F2F2"/>
                </a:solidFill>
              </a:rPr>
              <a:t> </a:t>
            </a:r>
            <a:r>
              <a:rPr dirty="0" spc="55"/>
              <a:t>on</a:t>
            </a:r>
            <a:r>
              <a:rPr dirty="0" spc="-5"/>
              <a:t> </a:t>
            </a:r>
            <a:r>
              <a:rPr dirty="0" spc="55"/>
              <a:t>servers</a:t>
            </a:r>
            <a:r>
              <a:rPr dirty="0"/>
              <a:t> </a:t>
            </a:r>
            <a:r>
              <a:rPr dirty="0" spc="70"/>
              <a:t>hosted</a:t>
            </a:r>
            <a:r>
              <a:rPr dirty="0" spc="5"/>
              <a:t> </a:t>
            </a:r>
            <a:r>
              <a:rPr dirty="0" spc="45"/>
              <a:t>by  </a:t>
            </a:r>
            <a:r>
              <a:rPr dirty="0" spc="35"/>
              <a:t>a </a:t>
            </a:r>
            <a:r>
              <a:rPr dirty="0" spc="70"/>
              <a:t>cloud</a:t>
            </a:r>
            <a:r>
              <a:rPr dirty="0" spc="-50"/>
              <a:t> </a:t>
            </a:r>
            <a:r>
              <a:rPr dirty="0" spc="30"/>
              <a:t>provider.</a:t>
            </a:r>
          </a:p>
          <a:p>
            <a:pPr marL="17780">
              <a:lnSpc>
                <a:spcPct val="100000"/>
              </a:lnSpc>
              <a:spcBef>
                <a:spcPts val="15"/>
              </a:spcBef>
            </a:pPr>
            <a:endParaRPr sz="2400"/>
          </a:p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dirty="0" spc="40"/>
              <a:t>Doing</a:t>
            </a:r>
            <a:r>
              <a:rPr dirty="0"/>
              <a:t> </a:t>
            </a:r>
            <a:r>
              <a:rPr dirty="0" spc="60"/>
              <a:t>containers</a:t>
            </a:r>
            <a:r>
              <a:rPr dirty="0" spc="-5"/>
              <a:t> </a:t>
            </a:r>
            <a:r>
              <a:rPr dirty="0"/>
              <a:t>in </a:t>
            </a:r>
            <a:r>
              <a:rPr dirty="0" spc="45"/>
              <a:t>the</a:t>
            </a:r>
            <a:r>
              <a:rPr dirty="0" spc="-5"/>
              <a:t> </a:t>
            </a:r>
            <a:r>
              <a:rPr dirty="0" spc="70"/>
              <a:t>cloud</a:t>
            </a:r>
            <a:r>
              <a:rPr dirty="0"/>
              <a:t> </a:t>
            </a:r>
            <a:r>
              <a:rPr dirty="0" spc="40"/>
              <a:t>simply</a:t>
            </a:r>
            <a:r>
              <a:rPr dirty="0"/>
              <a:t> </a:t>
            </a:r>
            <a:r>
              <a:rPr dirty="0" spc="80"/>
              <a:t>means</a:t>
            </a:r>
            <a:r>
              <a:rPr dirty="0" spc="-5"/>
              <a:t> </a:t>
            </a:r>
            <a:r>
              <a:rPr dirty="0" spc="30"/>
              <a:t>that</a:t>
            </a:r>
            <a:r>
              <a:rPr dirty="0" spc="-10"/>
              <a:t> </a:t>
            </a:r>
            <a:r>
              <a:rPr dirty="0" spc="50"/>
              <a:t>you</a:t>
            </a:r>
            <a:r>
              <a:rPr dirty="0"/>
              <a:t> </a:t>
            </a:r>
            <a:r>
              <a:rPr dirty="0" spc="35"/>
              <a:t>are</a:t>
            </a:r>
            <a:r>
              <a:rPr dirty="0" spc="-5"/>
              <a:t> </a:t>
            </a:r>
            <a:r>
              <a:rPr dirty="0" spc="30"/>
              <a:t>running</a:t>
            </a:r>
            <a:r>
              <a:rPr dirty="0"/>
              <a:t> </a:t>
            </a:r>
            <a:r>
              <a:rPr dirty="0" spc="60"/>
              <a:t>containers</a:t>
            </a:r>
            <a:r>
              <a:rPr dirty="0" spc="-5"/>
              <a:t> </a:t>
            </a:r>
            <a:r>
              <a:rPr dirty="0" spc="55"/>
              <a:t>on</a:t>
            </a:r>
            <a:r>
              <a:rPr dirty="0" spc="5"/>
              <a:t> </a:t>
            </a:r>
            <a:r>
              <a:rPr dirty="0" spc="55"/>
              <a:t>servers</a:t>
            </a:r>
            <a:r>
              <a:rPr dirty="0" spc="-5"/>
              <a:t> </a:t>
            </a:r>
            <a:r>
              <a:rPr dirty="0"/>
              <a:t>in </a:t>
            </a:r>
            <a:r>
              <a:rPr dirty="0" spc="45"/>
              <a:t>the</a:t>
            </a:r>
            <a:r>
              <a:rPr dirty="0" spc="-5"/>
              <a:t> </a:t>
            </a:r>
            <a:r>
              <a:rPr dirty="0" spc="50"/>
              <a:t>cloud.</a:t>
            </a:r>
          </a:p>
          <a:p>
            <a:pPr marL="17780">
              <a:lnSpc>
                <a:spcPct val="100000"/>
              </a:lnSpc>
              <a:spcBef>
                <a:spcPts val="20"/>
              </a:spcBef>
            </a:pPr>
            <a:endParaRPr sz="2500"/>
          </a:p>
          <a:p>
            <a:pPr marL="30480" marR="337820">
              <a:lnSpc>
                <a:spcPts val="1580"/>
              </a:lnSpc>
            </a:pPr>
            <a:r>
              <a:rPr dirty="0" spc="15"/>
              <a:t>Most</a:t>
            </a:r>
            <a:r>
              <a:rPr dirty="0" spc="-5"/>
              <a:t> </a:t>
            </a:r>
            <a:r>
              <a:rPr dirty="0" spc="70"/>
              <a:t>cloud</a:t>
            </a:r>
            <a:r>
              <a:rPr dirty="0" spc="10"/>
              <a:t> </a:t>
            </a:r>
            <a:r>
              <a:rPr dirty="0" spc="35"/>
              <a:t>providers,</a:t>
            </a:r>
            <a:r>
              <a:rPr dirty="0" spc="5"/>
              <a:t> </a:t>
            </a:r>
            <a:r>
              <a:rPr dirty="0" spc="40"/>
              <a:t>including</a:t>
            </a:r>
            <a:r>
              <a:rPr dirty="0" spc="15"/>
              <a:t> </a:t>
            </a:r>
            <a:r>
              <a:rPr dirty="0" spc="75">
                <a:solidFill>
                  <a:srgbClr val="F2F2F2"/>
                </a:solidFill>
              </a:rPr>
              <a:t>Amazon</a:t>
            </a:r>
            <a:r>
              <a:rPr dirty="0">
                <a:solidFill>
                  <a:srgbClr val="F2F2F2"/>
                </a:solidFill>
              </a:rPr>
              <a:t> </a:t>
            </a:r>
            <a:r>
              <a:rPr dirty="0" spc="60">
                <a:solidFill>
                  <a:srgbClr val="F2F2F2"/>
                </a:solidFill>
              </a:rPr>
              <a:t>Web</a:t>
            </a:r>
            <a:r>
              <a:rPr dirty="0" spc="10">
                <a:solidFill>
                  <a:srgbClr val="F2F2F2"/>
                </a:solidFill>
              </a:rPr>
              <a:t> </a:t>
            </a:r>
            <a:r>
              <a:rPr dirty="0" spc="55">
                <a:solidFill>
                  <a:srgbClr val="F2F2F2"/>
                </a:solidFill>
              </a:rPr>
              <a:t>Services</a:t>
            </a:r>
            <a:r>
              <a:rPr dirty="0" spc="55"/>
              <a:t>,</a:t>
            </a:r>
            <a:r>
              <a:rPr dirty="0" spc="5"/>
              <a:t> </a:t>
            </a:r>
            <a:r>
              <a:rPr dirty="0" spc="35">
                <a:solidFill>
                  <a:srgbClr val="F2F2F2"/>
                </a:solidFill>
              </a:rPr>
              <a:t>Microsoft</a:t>
            </a:r>
            <a:r>
              <a:rPr dirty="0">
                <a:solidFill>
                  <a:srgbClr val="F2F2F2"/>
                </a:solidFill>
              </a:rPr>
              <a:t> </a:t>
            </a:r>
            <a:r>
              <a:rPr dirty="0" spc="40">
                <a:solidFill>
                  <a:srgbClr val="F2F2F2"/>
                </a:solidFill>
              </a:rPr>
              <a:t>Azure</a:t>
            </a:r>
            <a:r>
              <a:rPr dirty="0" spc="40"/>
              <a:t>,</a:t>
            </a:r>
            <a:r>
              <a:rPr dirty="0" spc="5"/>
              <a:t> </a:t>
            </a:r>
            <a:r>
              <a:rPr dirty="0" spc="60"/>
              <a:t>and</a:t>
            </a:r>
            <a:r>
              <a:rPr dirty="0" spc="10"/>
              <a:t> </a:t>
            </a:r>
            <a:r>
              <a:rPr dirty="0" spc="55">
                <a:solidFill>
                  <a:srgbClr val="F2F2F2"/>
                </a:solidFill>
              </a:rPr>
              <a:t>Google</a:t>
            </a:r>
            <a:r>
              <a:rPr dirty="0">
                <a:solidFill>
                  <a:srgbClr val="F2F2F2"/>
                </a:solidFill>
              </a:rPr>
              <a:t> </a:t>
            </a:r>
            <a:r>
              <a:rPr dirty="0" spc="80">
                <a:solidFill>
                  <a:srgbClr val="F2F2F2"/>
                </a:solidFill>
              </a:rPr>
              <a:t>Cloud</a:t>
            </a:r>
            <a:r>
              <a:rPr dirty="0" spc="10">
                <a:solidFill>
                  <a:srgbClr val="F2F2F2"/>
                </a:solidFill>
              </a:rPr>
              <a:t> </a:t>
            </a:r>
            <a:r>
              <a:rPr dirty="0" spc="30">
                <a:solidFill>
                  <a:srgbClr val="F2F2F2"/>
                </a:solidFill>
              </a:rPr>
              <a:t>Platform</a:t>
            </a:r>
            <a:r>
              <a:rPr dirty="0" spc="30"/>
              <a:t>,  </a:t>
            </a:r>
            <a:r>
              <a:rPr dirty="0" spc="45"/>
              <a:t>provide</a:t>
            </a:r>
            <a:r>
              <a:rPr dirty="0"/>
              <a:t> </a:t>
            </a:r>
            <a:r>
              <a:rPr dirty="0" spc="65"/>
              <a:t>services</a:t>
            </a:r>
            <a:r>
              <a:rPr dirty="0"/>
              <a:t> </a:t>
            </a:r>
            <a:r>
              <a:rPr dirty="0" spc="35"/>
              <a:t>which</a:t>
            </a:r>
            <a:r>
              <a:rPr dirty="0"/>
              <a:t> </a:t>
            </a:r>
            <a:r>
              <a:rPr dirty="0" spc="35"/>
              <a:t>are</a:t>
            </a:r>
            <a:r>
              <a:rPr dirty="0" spc="5"/>
              <a:t> </a:t>
            </a:r>
            <a:r>
              <a:rPr dirty="0" spc="50"/>
              <a:t>specifically</a:t>
            </a:r>
            <a:r>
              <a:rPr dirty="0" spc="5"/>
              <a:t> </a:t>
            </a:r>
            <a:r>
              <a:rPr dirty="0" spc="55"/>
              <a:t>designed</a:t>
            </a:r>
            <a:r>
              <a:rPr dirty="0" spc="5"/>
              <a:t> </a:t>
            </a:r>
            <a:r>
              <a:rPr dirty="0" spc="50"/>
              <a:t>around</a:t>
            </a:r>
            <a:r>
              <a:rPr dirty="0" spc="5"/>
              <a:t> </a:t>
            </a:r>
            <a:r>
              <a:rPr dirty="0" spc="45"/>
              <a:t>containers,</a:t>
            </a:r>
            <a:r>
              <a:rPr dirty="0" spc="10"/>
              <a:t> </a:t>
            </a:r>
            <a:r>
              <a:rPr dirty="0" spc="30"/>
              <a:t>offering</a:t>
            </a:r>
            <a:r>
              <a:rPr dirty="0"/>
              <a:t> </a:t>
            </a:r>
            <a:r>
              <a:rPr dirty="0" spc="50"/>
              <a:t>you</a:t>
            </a:r>
            <a:r>
              <a:rPr dirty="0"/>
              <a:t> </a:t>
            </a:r>
            <a:r>
              <a:rPr dirty="0" spc="40"/>
              <a:t>the</a:t>
            </a:r>
            <a:r>
              <a:rPr dirty="0"/>
              <a:t> </a:t>
            </a:r>
            <a:r>
              <a:rPr dirty="0" spc="10"/>
              <a:t>ability </a:t>
            </a:r>
            <a:r>
              <a:rPr dirty="0" spc="35"/>
              <a:t>to</a:t>
            </a:r>
            <a:r>
              <a:rPr dirty="0" spc="5"/>
              <a:t> </a:t>
            </a:r>
            <a:r>
              <a:rPr dirty="0" spc="30"/>
              <a:t>run</a:t>
            </a:r>
          </a:p>
          <a:p>
            <a:pPr marL="30480">
              <a:lnSpc>
                <a:spcPct val="100000"/>
              </a:lnSpc>
              <a:spcBef>
                <a:spcPts val="45"/>
              </a:spcBef>
            </a:pPr>
            <a:r>
              <a:rPr dirty="0" spc="60"/>
              <a:t>containers</a:t>
            </a:r>
            <a:r>
              <a:rPr dirty="0" spc="-10"/>
              <a:t> </a:t>
            </a:r>
            <a:r>
              <a:rPr dirty="0"/>
              <a:t>in </a:t>
            </a:r>
            <a:r>
              <a:rPr dirty="0" spc="45"/>
              <a:t>the</a:t>
            </a:r>
            <a:r>
              <a:rPr dirty="0" spc="-5"/>
              <a:t> </a:t>
            </a:r>
            <a:r>
              <a:rPr dirty="0" spc="70"/>
              <a:t>cloud</a:t>
            </a:r>
            <a:r>
              <a:rPr dirty="0"/>
              <a:t> </a:t>
            </a:r>
            <a:r>
              <a:rPr dirty="0" spc="35"/>
              <a:t>quickly</a:t>
            </a:r>
            <a:r>
              <a:rPr dirty="0"/>
              <a:t> </a:t>
            </a:r>
            <a:r>
              <a:rPr dirty="0" spc="60"/>
              <a:t>and</a:t>
            </a:r>
            <a:r>
              <a:rPr dirty="0" spc="-5"/>
              <a:t> </a:t>
            </a:r>
            <a:r>
              <a:rPr dirty="0" spc="15"/>
              <a:t>easily.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33772" y="4792636"/>
            <a:ext cx="1219200" cy="1714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ts val="600"/>
              </a:lnSpc>
              <a:spcBef>
                <a:spcPts val="1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45807" y="4654296"/>
            <a:ext cx="2045970" cy="100965"/>
            <a:chOff x="6845807" y="4654296"/>
            <a:chExt cx="2045970" cy="100965"/>
          </a:xfrm>
        </p:grpSpPr>
        <p:sp>
          <p:nvSpPr>
            <p:cNvPr id="4" name="object 4"/>
            <p:cNvSpPr/>
            <p:nvPr/>
          </p:nvSpPr>
          <p:spPr>
            <a:xfrm>
              <a:off x="6871474" y="468406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70" h="0">
                  <a:moveTo>
                    <a:pt x="0" y="0"/>
                  </a:moveTo>
                  <a:lnTo>
                    <a:pt x="202028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45807" y="4654296"/>
              <a:ext cx="326135" cy="1005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85347" y="4672257"/>
              <a:ext cx="246379" cy="20320"/>
            </a:xfrm>
            <a:custGeom>
              <a:avLst/>
              <a:gdLst/>
              <a:ahLst/>
              <a:cxnLst/>
              <a:rect l="l" t="t" r="r" b="b"/>
              <a:pathLst>
                <a:path w="246379" h="20320">
                  <a:moveTo>
                    <a:pt x="246234" y="0"/>
                  </a:moveTo>
                  <a:lnTo>
                    <a:pt x="0" y="0"/>
                  </a:lnTo>
                  <a:lnTo>
                    <a:pt x="0" y="20117"/>
                  </a:lnTo>
                  <a:lnTo>
                    <a:pt x="246234" y="20117"/>
                  </a:lnTo>
                  <a:lnTo>
                    <a:pt x="2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335279" y="4611623"/>
              <a:ext cx="1703832" cy="384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58055" y="975360"/>
              <a:ext cx="627888" cy="6065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815" rIns="0" bIns="0" rtlCol="0" vert="horz">
            <a:spAutoFit/>
          </a:bodyPr>
          <a:lstStyle/>
          <a:p>
            <a:pPr marL="12700" marR="5080" indent="1324610">
              <a:lnSpc>
                <a:spcPts val="5690"/>
              </a:lnSpc>
              <a:spcBef>
                <a:spcPts val="345"/>
              </a:spcBef>
            </a:pPr>
            <a:r>
              <a:rPr dirty="0" spc="25"/>
              <a:t>Beginner’s </a:t>
            </a:r>
            <a:r>
              <a:rPr dirty="0" spc="100"/>
              <a:t>Guide </a:t>
            </a:r>
            <a:r>
              <a:rPr dirty="0" spc="55"/>
              <a:t>to  </a:t>
            </a:r>
            <a:r>
              <a:rPr dirty="0" spc="105"/>
              <a:t>Containers </a:t>
            </a:r>
            <a:r>
              <a:rPr dirty="0" spc="125"/>
              <a:t>and</a:t>
            </a:r>
            <a:r>
              <a:rPr dirty="0" spc="-615"/>
              <a:t> </a:t>
            </a:r>
            <a:r>
              <a:rPr dirty="0" spc="85"/>
              <a:t>Orchestration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331975" y="3550920"/>
            <a:ext cx="6480175" cy="807720"/>
            <a:chOff x="1331975" y="3550920"/>
            <a:chExt cx="6480175" cy="807720"/>
          </a:xfrm>
        </p:grpSpPr>
        <p:sp>
          <p:nvSpPr>
            <p:cNvPr id="13" name="object 13"/>
            <p:cNvSpPr/>
            <p:nvPr/>
          </p:nvSpPr>
          <p:spPr>
            <a:xfrm>
              <a:off x="1331975" y="3550920"/>
              <a:ext cx="6480048" cy="7955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636519" y="3633216"/>
              <a:ext cx="3870959" cy="7254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wrap="square" lIns="0" tIns="12446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980"/>
              </a:spcBef>
            </a:pPr>
            <a:r>
              <a:rPr dirty="0" sz="2400" spc="85">
                <a:solidFill>
                  <a:srgbClr val="FFFFFF"/>
                </a:solidFill>
                <a:latin typeface="Calibri"/>
                <a:cs typeface="Calibri"/>
              </a:rPr>
              <a:t>Course</a:t>
            </a:r>
            <a:r>
              <a:rPr dirty="0" sz="2400" spc="-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r>
              <a:rPr dirty="0" sz="2400" spc="-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6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400" spc="-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Calibri"/>
                <a:cs typeface="Calibri"/>
              </a:rPr>
              <a:t>Tools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33772" y="4792636"/>
            <a:ext cx="1219200" cy="1714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ts val="600"/>
              </a:lnSpc>
              <a:spcBef>
                <a:spcPts val="1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45807" y="4654296"/>
            <a:ext cx="2045970" cy="100965"/>
            <a:chOff x="6845807" y="4654296"/>
            <a:chExt cx="2045970" cy="100965"/>
          </a:xfrm>
        </p:grpSpPr>
        <p:sp>
          <p:nvSpPr>
            <p:cNvPr id="4" name="object 4"/>
            <p:cNvSpPr/>
            <p:nvPr/>
          </p:nvSpPr>
          <p:spPr>
            <a:xfrm>
              <a:off x="6871474" y="468406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70" h="0">
                  <a:moveTo>
                    <a:pt x="0" y="0"/>
                  </a:moveTo>
                  <a:lnTo>
                    <a:pt x="202028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45807" y="4654296"/>
              <a:ext cx="326135" cy="1005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85347" y="4672257"/>
              <a:ext cx="246379" cy="20320"/>
            </a:xfrm>
            <a:custGeom>
              <a:avLst/>
              <a:gdLst/>
              <a:ahLst/>
              <a:cxnLst/>
              <a:rect l="l" t="t" r="r" b="b"/>
              <a:pathLst>
                <a:path w="246379" h="20320">
                  <a:moveTo>
                    <a:pt x="246234" y="0"/>
                  </a:moveTo>
                  <a:lnTo>
                    <a:pt x="0" y="0"/>
                  </a:lnTo>
                  <a:lnTo>
                    <a:pt x="0" y="20117"/>
                  </a:lnTo>
                  <a:lnTo>
                    <a:pt x="246234" y="20117"/>
                  </a:lnTo>
                  <a:lnTo>
                    <a:pt x="2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335279" y="4611623"/>
              <a:ext cx="1703832" cy="384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58055" y="975360"/>
              <a:ext cx="627888" cy="6065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815" rIns="0" bIns="0" rtlCol="0" vert="horz">
            <a:spAutoFit/>
          </a:bodyPr>
          <a:lstStyle/>
          <a:p>
            <a:pPr marL="12700" marR="5080" indent="1324610">
              <a:lnSpc>
                <a:spcPts val="5690"/>
              </a:lnSpc>
              <a:spcBef>
                <a:spcPts val="345"/>
              </a:spcBef>
            </a:pPr>
            <a:r>
              <a:rPr dirty="0" spc="25"/>
              <a:t>Beginner’s </a:t>
            </a:r>
            <a:r>
              <a:rPr dirty="0" spc="100"/>
              <a:t>Guide </a:t>
            </a:r>
            <a:r>
              <a:rPr dirty="0" spc="55"/>
              <a:t>to  </a:t>
            </a:r>
            <a:r>
              <a:rPr dirty="0" spc="105"/>
              <a:t>Containers </a:t>
            </a:r>
            <a:r>
              <a:rPr dirty="0" spc="125"/>
              <a:t>and</a:t>
            </a:r>
            <a:r>
              <a:rPr dirty="0" spc="-615"/>
              <a:t> </a:t>
            </a:r>
            <a:r>
              <a:rPr dirty="0" spc="85"/>
              <a:t>Orchestration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331975" y="3550920"/>
            <a:ext cx="6480175" cy="807720"/>
            <a:chOff x="1331975" y="3550920"/>
            <a:chExt cx="6480175" cy="807720"/>
          </a:xfrm>
        </p:grpSpPr>
        <p:sp>
          <p:nvSpPr>
            <p:cNvPr id="13" name="object 13"/>
            <p:cNvSpPr/>
            <p:nvPr/>
          </p:nvSpPr>
          <p:spPr>
            <a:xfrm>
              <a:off x="1331975" y="3550920"/>
              <a:ext cx="6480048" cy="7955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859279" y="3633216"/>
              <a:ext cx="5425440" cy="7254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wrap="square" lIns="0" tIns="124460" rIns="0" bIns="0" rtlCol="0" vert="horz">
            <a:spAutoFit/>
          </a:bodyPr>
          <a:lstStyle/>
          <a:p>
            <a:pPr marL="711835">
              <a:lnSpc>
                <a:spcPct val="100000"/>
              </a:lnSpc>
              <a:spcBef>
                <a:spcPts val="980"/>
              </a:spcBef>
            </a:pPr>
            <a:r>
              <a:rPr dirty="0" sz="2400" spc="9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Calibri"/>
                <a:cs typeface="Calibri"/>
              </a:rPr>
              <a:t>Benefits</a:t>
            </a:r>
            <a:r>
              <a:rPr dirty="0" sz="2400" spc="-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400" spc="-11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r>
              <a:rPr dirty="0" sz="2400" spc="-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400" spc="-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400" spc="-1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Calibri"/>
                <a:cs typeface="Calibri"/>
              </a:rPr>
              <a:t>Cloud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79" y="867334"/>
            <a:ext cx="8625840" cy="4128770"/>
            <a:chOff x="335279" y="867334"/>
            <a:chExt cx="8625840" cy="4128770"/>
          </a:xfrm>
        </p:grpSpPr>
        <p:sp>
          <p:nvSpPr>
            <p:cNvPr id="3" name="object 3"/>
            <p:cNvSpPr/>
            <p:nvPr/>
          </p:nvSpPr>
          <p:spPr>
            <a:xfrm>
              <a:off x="432815" y="905256"/>
              <a:ext cx="8382000" cy="29596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348361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5">
                <a:latin typeface="Tahoma"/>
                <a:cs typeface="Tahoma"/>
              </a:rPr>
              <a:t>Why</a:t>
            </a:r>
            <a:r>
              <a:rPr dirty="0" spc="-295">
                <a:latin typeface="Tahoma"/>
                <a:cs typeface="Tahoma"/>
              </a:rPr>
              <a:t> </a:t>
            </a:r>
            <a:r>
              <a:rPr dirty="0" spc="30">
                <a:latin typeface="Tahoma"/>
                <a:cs typeface="Tahoma"/>
              </a:rPr>
              <a:t>do</a:t>
            </a:r>
            <a:r>
              <a:rPr dirty="0" spc="-290">
                <a:latin typeface="Tahoma"/>
                <a:cs typeface="Tahoma"/>
              </a:rPr>
              <a:t> </a:t>
            </a:r>
            <a:r>
              <a:rPr dirty="0" spc="-15">
                <a:latin typeface="Tahoma"/>
                <a:cs typeface="Tahoma"/>
              </a:rPr>
              <a:t>Containers</a:t>
            </a:r>
            <a:r>
              <a:rPr dirty="0" spc="-290">
                <a:latin typeface="Tahoma"/>
                <a:cs typeface="Tahoma"/>
              </a:rPr>
              <a:t> </a:t>
            </a:r>
            <a:r>
              <a:rPr dirty="0" spc="-55">
                <a:latin typeface="Tahoma"/>
                <a:cs typeface="Tahoma"/>
              </a:rPr>
              <a:t>in</a:t>
            </a:r>
            <a:r>
              <a:rPr dirty="0" spc="-280">
                <a:latin typeface="Tahoma"/>
                <a:cs typeface="Tahoma"/>
              </a:rPr>
              <a:t> </a:t>
            </a:r>
            <a:r>
              <a:rPr dirty="0" spc="-15">
                <a:latin typeface="Tahoma"/>
                <a:cs typeface="Tahoma"/>
              </a:rPr>
              <a:t>the</a:t>
            </a:r>
            <a:r>
              <a:rPr dirty="0" spc="-285">
                <a:latin typeface="Tahoma"/>
                <a:cs typeface="Tahoma"/>
              </a:rPr>
              <a:t> </a:t>
            </a:r>
            <a:r>
              <a:rPr dirty="0" spc="5">
                <a:latin typeface="Tahoma"/>
                <a:cs typeface="Tahoma"/>
              </a:rPr>
              <a:t>Cloud?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21072" y="4779936"/>
            <a:ext cx="1244600" cy="196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431" y="877296"/>
            <a:ext cx="7909559" cy="25330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are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just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one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way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run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software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in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cloud.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350" spc="100" b="1">
                <a:solidFill>
                  <a:srgbClr val="1BB398"/>
                </a:solidFill>
                <a:latin typeface="Calibri"/>
                <a:cs typeface="Calibri"/>
              </a:rPr>
              <a:t>Some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benefits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using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in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cloud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are:</a:t>
            </a:r>
            <a:endParaRPr sz="13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705"/>
              </a:spcBef>
              <a:buClr>
                <a:srgbClr val="1BB398"/>
              </a:buClr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30" b="1">
                <a:solidFill>
                  <a:srgbClr val="FFFFFF"/>
                </a:solidFill>
                <a:latin typeface="Calibri"/>
                <a:cs typeface="Calibri"/>
              </a:rPr>
              <a:t>Regular </a:t>
            </a:r>
            <a:r>
              <a:rPr dirty="0" sz="1350" spc="50" b="1">
                <a:solidFill>
                  <a:srgbClr val="FFFFFF"/>
                </a:solidFill>
                <a:latin typeface="Calibri"/>
                <a:cs typeface="Calibri"/>
              </a:rPr>
              <a:t>Benefits </a:t>
            </a:r>
            <a:r>
              <a:rPr dirty="0" sz="1350" spc="45" b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350" spc="-1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endParaRPr sz="1350">
              <a:latin typeface="Calibri"/>
              <a:cs typeface="Calibri"/>
            </a:endParaRPr>
          </a:p>
          <a:p>
            <a:pPr marL="297815">
              <a:lnSpc>
                <a:spcPct val="100000"/>
              </a:lnSpc>
              <a:spcBef>
                <a:spcPts val="65"/>
              </a:spcBef>
            </a:pP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get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15" b="1">
                <a:solidFill>
                  <a:srgbClr val="1BB398"/>
                </a:solidFill>
                <a:latin typeface="Calibri"/>
                <a:cs typeface="Calibri"/>
              </a:rPr>
              <a:t>all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normal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benefits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in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terms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portability,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speed,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ease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automation.</a:t>
            </a:r>
            <a:endParaRPr sz="1350">
              <a:latin typeface="Calibri"/>
              <a:cs typeface="Calibri"/>
            </a:endParaRPr>
          </a:p>
          <a:p>
            <a:pPr marL="298450" indent="-285750">
              <a:lnSpc>
                <a:spcPts val="1590"/>
              </a:lnSpc>
              <a:spcBef>
                <a:spcPts val="700"/>
              </a:spcBef>
              <a:buClr>
                <a:srgbClr val="1BB398"/>
              </a:buClr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70" b="1">
                <a:solidFill>
                  <a:srgbClr val="FFFFFF"/>
                </a:solidFill>
                <a:latin typeface="Calibri"/>
                <a:cs typeface="Calibri"/>
              </a:rPr>
              <a:t>Save</a:t>
            </a:r>
            <a:r>
              <a:rPr dirty="0" sz="135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20" b="1">
                <a:solidFill>
                  <a:srgbClr val="FFFFFF"/>
                </a:solidFill>
                <a:latin typeface="Calibri"/>
                <a:cs typeface="Calibri"/>
              </a:rPr>
              <a:t>Money</a:t>
            </a:r>
            <a:endParaRPr sz="1350">
              <a:latin typeface="Calibri"/>
              <a:cs typeface="Calibri"/>
            </a:endParaRPr>
          </a:p>
          <a:p>
            <a:pPr marL="297815">
              <a:lnSpc>
                <a:spcPts val="1590"/>
              </a:lnSpc>
            </a:pP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Since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are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lightweight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have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little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overhead,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they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85" b="1">
                <a:solidFill>
                  <a:srgbClr val="1BB398"/>
                </a:solidFill>
                <a:latin typeface="Calibri"/>
                <a:cs typeface="Calibri"/>
              </a:rPr>
              <a:t>can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help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save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on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cloud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costs.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0" b="1">
                <a:solidFill>
                  <a:srgbClr val="1BB398"/>
                </a:solidFill>
                <a:latin typeface="Calibri"/>
                <a:cs typeface="Calibri"/>
              </a:rPr>
              <a:t>With</a:t>
            </a:r>
            <a:endParaRPr sz="1350">
              <a:latin typeface="Calibri"/>
              <a:cs typeface="Calibri"/>
            </a:endParaRPr>
          </a:p>
          <a:p>
            <a:pPr marL="297815">
              <a:lnSpc>
                <a:spcPct val="100000"/>
              </a:lnSpc>
              <a:spcBef>
                <a:spcPts val="85"/>
              </a:spcBef>
            </a:pP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cloud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providers,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1BB398"/>
                </a:solidFill>
                <a:latin typeface="Calibri"/>
                <a:cs typeface="Calibri"/>
              </a:rPr>
              <a:t>only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pay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for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resources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use.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Use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less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resources,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pay</a:t>
            </a:r>
            <a:r>
              <a:rPr dirty="0" sz="13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less</a:t>
            </a:r>
            <a:endParaRPr sz="13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705"/>
              </a:spcBef>
              <a:buClr>
                <a:srgbClr val="1BB398"/>
              </a:buClr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80" b="1">
                <a:solidFill>
                  <a:srgbClr val="FFFFFF"/>
                </a:solidFill>
                <a:latin typeface="Calibri"/>
                <a:cs typeface="Calibri"/>
              </a:rPr>
              <a:t>Cloud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FFFFFF"/>
                </a:solidFill>
                <a:latin typeface="Calibri"/>
                <a:cs typeface="Calibri"/>
              </a:rPr>
              <a:t>Platforms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FFFFFF"/>
                </a:solidFill>
                <a:latin typeface="Calibri"/>
                <a:cs typeface="Calibri"/>
              </a:rPr>
              <a:t>Offer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r>
              <a:rPr dirty="0" sz="135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FFFFFF"/>
                </a:solidFill>
                <a:latin typeface="Calibri"/>
                <a:cs typeface="Calibri"/>
              </a:rPr>
              <a:t>out</a:t>
            </a:r>
            <a:r>
              <a:rPr dirty="0" sz="1350" spc="-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FFFFFF"/>
                </a:solidFill>
                <a:latin typeface="Calibri"/>
                <a:cs typeface="Calibri"/>
              </a:rPr>
              <a:t>Box</a:t>
            </a:r>
            <a:endParaRPr sz="1350">
              <a:latin typeface="Calibri"/>
              <a:cs typeface="Calibri"/>
            </a:endParaRPr>
          </a:p>
          <a:p>
            <a:pPr marL="297815">
              <a:lnSpc>
                <a:spcPct val="100000"/>
              </a:lnSpc>
              <a:spcBef>
                <a:spcPts val="65"/>
              </a:spcBef>
            </a:pP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Most</a:t>
            </a:r>
            <a:r>
              <a:rPr dirty="0" sz="13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cloud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platforms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provide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services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5" b="1">
                <a:solidFill>
                  <a:srgbClr val="1BB398"/>
                </a:solidFill>
                <a:latin typeface="Calibri"/>
                <a:cs typeface="Calibri"/>
              </a:rPr>
              <a:t>built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specifically</a:t>
            </a:r>
            <a:r>
              <a:rPr dirty="0" sz="13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for</a:t>
            </a:r>
            <a:r>
              <a:rPr dirty="0" sz="13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1BB398"/>
                </a:solidFill>
                <a:latin typeface="Calibri"/>
                <a:cs typeface="Calibri"/>
              </a:rPr>
              <a:t>containers.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79" y="867334"/>
            <a:ext cx="8625840" cy="4128770"/>
            <a:chOff x="335279" y="867334"/>
            <a:chExt cx="8625840" cy="4128770"/>
          </a:xfrm>
        </p:grpSpPr>
        <p:sp>
          <p:nvSpPr>
            <p:cNvPr id="3" name="object 3"/>
            <p:cNvSpPr/>
            <p:nvPr/>
          </p:nvSpPr>
          <p:spPr>
            <a:xfrm>
              <a:off x="432815" y="905256"/>
              <a:ext cx="5815584" cy="38252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507746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80"/>
              <a:t>The</a:t>
            </a:r>
            <a:r>
              <a:rPr dirty="0" spc="-105"/>
              <a:t> </a:t>
            </a:r>
            <a:r>
              <a:rPr dirty="0" spc="-50"/>
              <a:t>“Big</a:t>
            </a:r>
            <a:r>
              <a:rPr dirty="0" spc="-105"/>
              <a:t> </a:t>
            </a:r>
            <a:r>
              <a:rPr dirty="0" spc="10"/>
              <a:t>Three”</a:t>
            </a:r>
            <a:r>
              <a:rPr dirty="0" spc="-100"/>
              <a:t> </a:t>
            </a:r>
            <a:r>
              <a:rPr dirty="0" spc="65"/>
              <a:t>Cloud</a:t>
            </a:r>
            <a:r>
              <a:rPr dirty="0" spc="-95"/>
              <a:t> </a:t>
            </a:r>
            <a:r>
              <a:rPr dirty="0" spc="25"/>
              <a:t>Platforms</a:t>
            </a:r>
            <a:r>
              <a:rPr dirty="0" spc="-100"/>
              <a:t> </a:t>
            </a:r>
            <a:r>
              <a:rPr dirty="0" spc="50"/>
              <a:t>and</a:t>
            </a:r>
            <a:r>
              <a:rPr dirty="0" spc="-100"/>
              <a:t> </a:t>
            </a:r>
            <a:r>
              <a:rPr dirty="0" spc="40"/>
              <a:t>Containers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21072" y="4779936"/>
            <a:ext cx="1244600" cy="196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431" y="811418"/>
            <a:ext cx="5339715" cy="3461385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Amazon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Web </a:t>
            </a:r>
            <a:r>
              <a:rPr dirty="0" sz="1350" spc="70" b="1">
                <a:solidFill>
                  <a:srgbClr val="1BB398"/>
                </a:solidFill>
                <a:latin typeface="Calibri"/>
                <a:cs typeface="Calibri"/>
              </a:rPr>
              <a:t>Services</a:t>
            </a:r>
            <a:r>
              <a:rPr dirty="0" sz="1350" spc="-1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(AWS)</a:t>
            </a:r>
            <a:endParaRPr sz="1350">
              <a:latin typeface="Calibri"/>
              <a:cs typeface="Calibri"/>
            </a:endParaRPr>
          </a:p>
          <a:p>
            <a:pPr marL="297815" marR="2426970" indent="-285750">
              <a:lnSpc>
                <a:spcPct val="104000"/>
              </a:lnSpc>
              <a:spcBef>
                <a:spcPts val="520"/>
              </a:spcBef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Amazon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Elastic Container</a:t>
            </a:r>
            <a:r>
              <a:rPr dirty="0" sz="1350" spc="-13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Service </a:t>
            </a:r>
            <a:r>
              <a:rPr dirty="0" sz="1350" spc="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FFFFFF"/>
                </a:solidFill>
                <a:latin typeface="Calibri"/>
                <a:cs typeface="Calibri"/>
              </a:rPr>
              <a:t>https://aws.amazon.com/ecs/</a:t>
            </a:r>
            <a:endParaRPr sz="1350">
              <a:latin typeface="Calibri"/>
              <a:cs typeface="Calibri"/>
            </a:endParaRPr>
          </a:p>
          <a:p>
            <a:pPr marL="297815" marR="2728595" indent="-285750">
              <a:lnSpc>
                <a:spcPct val="104000"/>
              </a:lnSpc>
              <a:spcBef>
                <a:spcPts val="635"/>
              </a:spcBef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75" b="1">
                <a:solidFill>
                  <a:srgbClr val="1BB398"/>
                </a:solidFill>
                <a:latin typeface="Calibri"/>
                <a:cs typeface="Calibri"/>
              </a:rPr>
              <a:t>Amazon </a:t>
            </a:r>
            <a:r>
              <a:rPr dirty="0" sz="1350" spc="165" b="1">
                <a:solidFill>
                  <a:srgbClr val="1BB398"/>
                </a:solidFill>
                <a:latin typeface="Calibri"/>
                <a:cs typeface="Calibri"/>
              </a:rPr>
              <a:t>ECS </a:t>
            </a:r>
            <a:r>
              <a:rPr dirty="0" sz="1350" spc="30" b="1">
                <a:solidFill>
                  <a:srgbClr val="1BB398"/>
                </a:solidFill>
                <a:latin typeface="Calibri"/>
                <a:cs typeface="Calibri"/>
              </a:rPr>
              <a:t>for </a:t>
            </a: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Kubernetes </a:t>
            </a:r>
            <a:r>
              <a:rPr dirty="0" sz="1350" spc="5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30" b="1">
                <a:solidFill>
                  <a:srgbClr val="FFFFFF"/>
                </a:solidFill>
                <a:latin typeface="Calibri"/>
                <a:cs typeface="Calibri"/>
              </a:rPr>
              <a:t>https://aws.amazon.com/eks/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1BB398"/>
              </a:buClr>
              <a:buFont typeface="Arial"/>
              <a:buChar char="•"/>
            </a:pPr>
            <a:endParaRPr sz="2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350" spc="35" b="1">
                <a:solidFill>
                  <a:srgbClr val="1BB398"/>
                </a:solidFill>
                <a:latin typeface="Calibri"/>
                <a:cs typeface="Calibri"/>
              </a:rPr>
              <a:t>Microsoft</a:t>
            </a:r>
            <a:r>
              <a:rPr dirty="0" sz="1350" spc="-1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1BB398"/>
                </a:solidFill>
                <a:latin typeface="Calibri"/>
                <a:cs typeface="Calibri"/>
              </a:rPr>
              <a:t>Azure</a:t>
            </a:r>
            <a:endParaRPr sz="13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705"/>
              </a:spcBef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Azure Kubernetes</a:t>
            </a:r>
            <a:r>
              <a:rPr dirty="0" sz="1350" spc="-7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5" b="1">
                <a:solidFill>
                  <a:srgbClr val="1BB398"/>
                </a:solidFill>
                <a:latin typeface="Calibri"/>
                <a:cs typeface="Calibri"/>
              </a:rPr>
              <a:t>Service</a:t>
            </a:r>
            <a:endParaRPr sz="1350">
              <a:latin typeface="Calibri"/>
              <a:cs typeface="Calibri"/>
            </a:endParaRPr>
          </a:p>
          <a:p>
            <a:pPr marL="297815">
              <a:lnSpc>
                <a:spcPct val="100000"/>
              </a:lnSpc>
              <a:spcBef>
                <a:spcPts val="65"/>
              </a:spcBef>
            </a:pPr>
            <a:r>
              <a:rPr dirty="0" sz="1350" spc="45" b="1">
                <a:solidFill>
                  <a:srgbClr val="FFFFFF"/>
                </a:solidFill>
                <a:latin typeface="Calibri"/>
                <a:cs typeface="Calibri"/>
              </a:rPr>
              <a:t>https://azure.microsoft.com/en-us/services/kubernetes-service/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Google </a:t>
            </a:r>
            <a:r>
              <a:rPr dirty="0" sz="1350" spc="80" b="1">
                <a:solidFill>
                  <a:srgbClr val="1BB398"/>
                </a:solidFill>
                <a:latin typeface="Calibri"/>
                <a:cs typeface="Calibri"/>
              </a:rPr>
              <a:t>Cloud </a:t>
            </a:r>
            <a:r>
              <a:rPr dirty="0" sz="1350" spc="40" b="1">
                <a:solidFill>
                  <a:srgbClr val="1BB398"/>
                </a:solidFill>
                <a:latin typeface="Calibri"/>
                <a:cs typeface="Calibri"/>
              </a:rPr>
              <a:t>Platform</a:t>
            </a:r>
            <a:r>
              <a:rPr dirty="0" sz="1350" spc="-1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20" b="1">
                <a:solidFill>
                  <a:srgbClr val="1BB398"/>
                </a:solidFill>
                <a:latin typeface="Calibri"/>
                <a:cs typeface="Calibri"/>
              </a:rPr>
              <a:t>(GCP)</a:t>
            </a:r>
            <a:endParaRPr sz="13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80"/>
              </a:spcBef>
              <a:buSzPct val="103703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350" spc="55" b="1">
                <a:solidFill>
                  <a:srgbClr val="1BB398"/>
                </a:solidFill>
                <a:latin typeface="Calibri"/>
                <a:cs typeface="Calibri"/>
              </a:rPr>
              <a:t>Google Kubernetes</a:t>
            </a:r>
            <a:r>
              <a:rPr dirty="0" sz="1350" spc="-7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50" b="1">
                <a:solidFill>
                  <a:srgbClr val="1BB398"/>
                </a:solidFill>
                <a:latin typeface="Calibri"/>
                <a:cs typeface="Calibri"/>
              </a:rPr>
              <a:t>Engine</a:t>
            </a:r>
            <a:endParaRPr sz="1350">
              <a:latin typeface="Calibri"/>
              <a:cs typeface="Calibri"/>
            </a:endParaRPr>
          </a:p>
          <a:p>
            <a:pPr marL="297815">
              <a:lnSpc>
                <a:spcPct val="100000"/>
              </a:lnSpc>
              <a:spcBef>
                <a:spcPts val="65"/>
              </a:spcBef>
            </a:pPr>
            <a:r>
              <a:rPr dirty="0" sz="1350" spc="35" b="1">
                <a:solidFill>
                  <a:srgbClr val="FFFFFF"/>
                </a:solidFill>
                <a:latin typeface="Calibri"/>
                <a:cs typeface="Calibri"/>
              </a:rPr>
              <a:t>https://cloud.google.com/kubernetes-engine/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33772" y="4792636"/>
            <a:ext cx="1219200" cy="1714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ts val="600"/>
              </a:lnSpc>
              <a:spcBef>
                <a:spcPts val="1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45807" y="4654296"/>
            <a:ext cx="2045970" cy="100965"/>
            <a:chOff x="6845807" y="4654296"/>
            <a:chExt cx="2045970" cy="100965"/>
          </a:xfrm>
        </p:grpSpPr>
        <p:sp>
          <p:nvSpPr>
            <p:cNvPr id="4" name="object 4"/>
            <p:cNvSpPr/>
            <p:nvPr/>
          </p:nvSpPr>
          <p:spPr>
            <a:xfrm>
              <a:off x="6871474" y="468406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70" h="0">
                  <a:moveTo>
                    <a:pt x="0" y="0"/>
                  </a:moveTo>
                  <a:lnTo>
                    <a:pt x="202028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45807" y="4654296"/>
              <a:ext cx="326135" cy="1005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85347" y="4672257"/>
              <a:ext cx="246379" cy="20320"/>
            </a:xfrm>
            <a:custGeom>
              <a:avLst/>
              <a:gdLst/>
              <a:ahLst/>
              <a:cxnLst/>
              <a:rect l="l" t="t" r="r" b="b"/>
              <a:pathLst>
                <a:path w="246379" h="20320">
                  <a:moveTo>
                    <a:pt x="246234" y="0"/>
                  </a:moveTo>
                  <a:lnTo>
                    <a:pt x="0" y="0"/>
                  </a:lnTo>
                  <a:lnTo>
                    <a:pt x="0" y="20117"/>
                  </a:lnTo>
                  <a:lnTo>
                    <a:pt x="246234" y="20117"/>
                  </a:lnTo>
                  <a:lnTo>
                    <a:pt x="2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335279" y="4611623"/>
              <a:ext cx="1703832" cy="384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58055" y="975360"/>
              <a:ext cx="627888" cy="6065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815" rIns="0" bIns="0" rtlCol="0" vert="horz">
            <a:spAutoFit/>
          </a:bodyPr>
          <a:lstStyle/>
          <a:p>
            <a:pPr marL="12700" marR="5080" indent="1324610">
              <a:lnSpc>
                <a:spcPts val="5690"/>
              </a:lnSpc>
              <a:spcBef>
                <a:spcPts val="345"/>
              </a:spcBef>
            </a:pPr>
            <a:r>
              <a:rPr dirty="0" spc="25"/>
              <a:t>Beginner’s </a:t>
            </a:r>
            <a:r>
              <a:rPr dirty="0" spc="100"/>
              <a:t>Guide </a:t>
            </a:r>
            <a:r>
              <a:rPr dirty="0" spc="55"/>
              <a:t>to  </a:t>
            </a:r>
            <a:r>
              <a:rPr dirty="0" spc="105"/>
              <a:t>Containers </a:t>
            </a:r>
            <a:r>
              <a:rPr dirty="0" spc="125"/>
              <a:t>and</a:t>
            </a:r>
            <a:r>
              <a:rPr dirty="0" spc="-615"/>
              <a:t> </a:t>
            </a:r>
            <a:r>
              <a:rPr dirty="0" spc="85"/>
              <a:t>Orchestration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331975" y="3550920"/>
            <a:ext cx="6480175" cy="807720"/>
            <a:chOff x="1331975" y="3550920"/>
            <a:chExt cx="6480175" cy="807720"/>
          </a:xfrm>
        </p:grpSpPr>
        <p:sp>
          <p:nvSpPr>
            <p:cNvPr id="13" name="object 13"/>
            <p:cNvSpPr/>
            <p:nvPr/>
          </p:nvSpPr>
          <p:spPr>
            <a:xfrm>
              <a:off x="1331975" y="3550920"/>
              <a:ext cx="6480048" cy="7955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651503" y="3633216"/>
              <a:ext cx="1840992" cy="7254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wrap="square" lIns="0" tIns="1244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dirty="0" sz="2400" spc="40">
                <a:solidFill>
                  <a:srgbClr val="FFFFFF"/>
                </a:solidFill>
                <a:latin typeface="Calibri"/>
                <a:cs typeface="Calibri"/>
              </a:rPr>
              <a:t>Next</a:t>
            </a:r>
            <a:r>
              <a:rPr dirty="0" sz="2400" spc="-1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Calibri"/>
                <a:cs typeface="Calibri"/>
              </a:rPr>
              <a:t>Steps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88480" y="4767071"/>
            <a:ext cx="240792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221072" y="4781804"/>
            <a:ext cx="1244600" cy="19177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04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35279" y="867334"/>
            <a:ext cx="8625840" cy="4128770"/>
            <a:chOff x="335279" y="867334"/>
            <a:chExt cx="8625840" cy="4128770"/>
          </a:xfrm>
        </p:grpSpPr>
        <p:sp>
          <p:nvSpPr>
            <p:cNvPr id="6" name="object 6"/>
            <p:cNvSpPr/>
            <p:nvPr/>
          </p:nvSpPr>
          <p:spPr>
            <a:xfrm>
              <a:off x="6871474" y="468406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70" h="0">
                  <a:moveTo>
                    <a:pt x="0" y="0"/>
                  </a:moveTo>
                  <a:lnTo>
                    <a:pt x="202028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45808" y="4654296"/>
              <a:ext cx="326135" cy="1005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885348" y="4672257"/>
              <a:ext cx="246379" cy="20320"/>
            </a:xfrm>
            <a:custGeom>
              <a:avLst/>
              <a:gdLst/>
              <a:ahLst/>
              <a:cxnLst/>
              <a:rect l="l" t="t" r="r" b="b"/>
              <a:pathLst>
                <a:path w="246379" h="20320">
                  <a:moveTo>
                    <a:pt x="246234" y="0"/>
                  </a:moveTo>
                  <a:lnTo>
                    <a:pt x="0" y="0"/>
                  </a:lnTo>
                  <a:lnTo>
                    <a:pt x="0" y="20117"/>
                  </a:lnTo>
                  <a:lnTo>
                    <a:pt x="246234" y="20117"/>
                  </a:lnTo>
                  <a:lnTo>
                    <a:pt x="2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35279" y="4611623"/>
              <a:ext cx="1703832" cy="3840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48055" y="914400"/>
              <a:ext cx="8513064" cy="38526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1103" y="890016"/>
              <a:ext cx="8494776" cy="37368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177927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Congratulations!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64431" y="850631"/>
            <a:ext cx="8066405" cy="33540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50" spc="55" b="1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1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150" spc="45" b="1">
                <a:solidFill>
                  <a:srgbClr val="1BB398"/>
                </a:solidFill>
                <a:latin typeface="Calibri"/>
                <a:cs typeface="Calibri"/>
              </a:rPr>
              <a:t>have</a:t>
            </a:r>
            <a:r>
              <a:rPr dirty="0" sz="11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150" spc="65" b="1">
                <a:solidFill>
                  <a:srgbClr val="1BB398"/>
                </a:solidFill>
                <a:latin typeface="Calibri"/>
                <a:cs typeface="Calibri"/>
              </a:rPr>
              <a:t>completed</a:t>
            </a:r>
            <a:r>
              <a:rPr dirty="0" sz="11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150" spc="30" b="1">
                <a:solidFill>
                  <a:srgbClr val="FFFFFF"/>
                </a:solidFill>
                <a:latin typeface="Calibri"/>
                <a:cs typeface="Calibri"/>
              </a:rPr>
              <a:t>Beginner’s</a:t>
            </a:r>
            <a:r>
              <a:rPr dirty="0" sz="115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50" spc="55" b="1">
                <a:solidFill>
                  <a:srgbClr val="FFFFFF"/>
                </a:solidFill>
                <a:latin typeface="Calibri"/>
                <a:cs typeface="Calibri"/>
              </a:rPr>
              <a:t>Guide</a:t>
            </a:r>
            <a:r>
              <a:rPr dirty="0" sz="11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50" spc="35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1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50" spc="55" b="1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r>
              <a:rPr dirty="0" sz="115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50" spc="55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1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150" spc="40" b="1">
                <a:solidFill>
                  <a:srgbClr val="FFFFFF"/>
                </a:solidFill>
                <a:latin typeface="Calibri"/>
                <a:cs typeface="Calibri"/>
              </a:rPr>
              <a:t>Orchestration</a:t>
            </a:r>
            <a:r>
              <a:rPr dirty="0" sz="1150" spc="40" b="1">
                <a:solidFill>
                  <a:srgbClr val="1BB398"/>
                </a:solidFill>
                <a:latin typeface="Calibri"/>
                <a:cs typeface="Calibri"/>
              </a:rPr>
              <a:t>!</a:t>
            </a:r>
            <a:endParaRPr sz="11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Calibri"/>
              <a:cs typeface="Calibri"/>
            </a:endParaRPr>
          </a:p>
          <a:p>
            <a:pPr marL="12700" marR="5080">
              <a:lnSpc>
                <a:spcPct val="135200"/>
              </a:lnSpc>
            </a:pPr>
            <a:r>
              <a:rPr dirty="0" sz="1050" b="1">
                <a:solidFill>
                  <a:srgbClr val="1BB398"/>
                </a:solidFill>
                <a:latin typeface="Calibri"/>
                <a:cs typeface="Calibri"/>
              </a:rPr>
              <a:t>If</a:t>
            </a:r>
            <a:r>
              <a:rPr dirty="0" sz="1050" spc="-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40" b="1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0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35" b="1">
                <a:solidFill>
                  <a:srgbClr val="1BB398"/>
                </a:solidFill>
                <a:latin typeface="Calibri"/>
                <a:cs typeface="Calibri"/>
              </a:rPr>
              <a:t>are</a:t>
            </a:r>
            <a:r>
              <a:rPr dirty="0" sz="10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40" b="1">
                <a:solidFill>
                  <a:srgbClr val="1BB398"/>
                </a:solidFill>
                <a:latin typeface="Calibri"/>
                <a:cs typeface="Calibri"/>
              </a:rPr>
              <a:t>interested</a:t>
            </a:r>
            <a:r>
              <a:rPr dirty="0" sz="10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b="1">
                <a:solidFill>
                  <a:srgbClr val="1BB398"/>
                </a:solidFill>
                <a:latin typeface="Calibri"/>
                <a:cs typeface="Calibri"/>
              </a:rPr>
              <a:t>in </a:t>
            </a:r>
            <a:r>
              <a:rPr dirty="0" sz="1050" spc="20" b="1">
                <a:solidFill>
                  <a:srgbClr val="1BB398"/>
                </a:solidFill>
                <a:latin typeface="Calibri"/>
                <a:cs typeface="Calibri"/>
              </a:rPr>
              <a:t>learning</a:t>
            </a:r>
            <a:r>
              <a:rPr dirty="0" sz="10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55" b="1">
                <a:solidFill>
                  <a:srgbClr val="1BB398"/>
                </a:solidFill>
                <a:latin typeface="Calibri"/>
                <a:cs typeface="Calibri"/>
              </a:rPr>
              <a:t>more</a:t>
            </a:r>
            <a:r>
              <a:rPr dirty="0" sz="10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50" b="1">
                <a:solidFill>
                  <a:srgbClr val="1BB398"/>
                </a:solidFill>
                <a:latin typeface="Calibri"/>
                <a:cs typeface="Calibri"/>
              </a:rPr>
              <a:t>about</a:t>
            </a:r>
            <a:r>
              <a:rPr dirty="0" sz="10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55" b="1">
                <a:solidFill>
                  <a:srgbClr val="1BB398"/>
                </a:solidFill>
                <a:latin typeface="Calibri"/>
                <a:cs typeface="Calibri"/>
              </a:rPr>
              <a:t>these</a:t>
            </a:r>
            <a:r>
              <a:rPr dirty="0" sz="10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60" b="1">
                <a:solidFill>
                  <a:srgbClr val="1BB398"/>
                </a:solidFill>
                <a:latin typeface="Calibri"/>
                <a:cs typeface="Calibri"/>
              </a:rPr>
              <a:t>topics</a:t>
            </a:r>
            <a:r>
              <a:rPr dirty="0" sz="10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45" b="1">
                <a:solidFill>
                  <a:srgbClr val="1BB398"/>
                </a:solidFill>
                <a:latin typeface="Calibri"/>
                <a:cs typeface="Calibri"/>
              </a:rPr>
              <a:t>from</a:t>
            </a:r>
            <a:r>
              <a:rPr dirty="0" sz="10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30" b="1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0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50" b="1">
                <a:solidFill>
                  <a:srgbClr val="1BB398"/>
                </a:solidFill>
                <a:latin typeface="Calibri"/>
                <a:cs typeface="Calibri"/>
              </a:rPr>
              <a:t>technical</a:t>
            </a:r>
            <a:r>
              <a:rPr dirty="0" sz="10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45" b="1">
                <a:solidFill>
                  <a:srgbClr val="1BB398"/>
                </a:solidFill>
                <a:latin typeface="Calibri"/>
                <a:cs typeface="Calibri"/>
              </a:rPr>
              <a:t>perspective,</a:t>
            </a:r>
            <a:r>
              <a:rPr dirty="0" sz="10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70" b="1">
                <a:solidFill>
                  <a:srgbClr val="1BB398"/>
                </a:solidFill>
                <a:latin typeface="Calibri"/>
                <a:cs typeface="Calibri"/>
              </a:rPr>
              <a:t>check</a:t>
            </a:r>
            <a:r>
              <a:rPr dirty="0" sz="1050" spc="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35" b="1">
                <a:solidFill>
                  <a:srgbClr val="1BB398"/>
                </a:solidFill>
                <a:latin typeface="Calibri"/>
                <a:cs typeface="Calibri"/>
              </a:rPr>
              <a:t>out</a:t>
            </a:r>
            <a:r>
              <a:rPr dirty="0" sz="10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55" b="1">
                <a:solidFill>
                  <a:srgbClr val="1BB398"/>
                </a:solidFill>
                <a:latin typeface="Calibri"/>
                <a:cs typeface="Calibri"/>
              </a:rPr>
              <a:t>these</a:t>
            </a:r>
            <a:r>
              <a:rPr dirty="0" sz="10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30" b="1">
                <a:solidFill>
                  <a:srgbClr val="1BB398"/>
                </a:solidFill>
                <a:latin typeface="Calibri"/>
                <a:cs typeface="Calibri"/>
              </a:rPr>
              <a:t>great</a:t>
            </a:r>
            <a:r>
              <a:rPr dirty="0" sz="10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40" b="1">
                <a:solidFill>
                  <a:srgbClr val="1BB398"/>
                </a:solidFill>
                <a:latin typeface="Calibri"/>
                <a:cs typeface="Calibri"/>
              </a:rPr>
              <a:t>Linux</a:t>
            </a:r>
            <a:r>
              <a:rPr dirty="0" sz="1050" spc="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70" b="1">
                <a:solidFill>
                  <a:srgbClr val="1BB398"/>
                </a:solidFill>
                <a:latin typeface="Calibri"/>
                <a:cs typeface="Calibri"/>
              </a:rPr>
              <a:t>Academy</a:t>
            </a:r>
            <a:r>
              <a:rPr dirty="0" sz="105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60" b="1">
                <a:solidFill>
                  <a:srgbClr val="1BB398"/>
                </a:solidFill>
                <a:latin typeface="Calibri"/>
                <a:cs typeface="Calibri"/>
              </a:rPr>
              <a:t>courses:  </a:t>
            </a:r>
            <a:r>
              <a:rPr dirty="0" sz="1050" spc="55" b="1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endParaRPr sz="10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365"/>
              </a:spcBef>
              <a:buSzPct val="104761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050" spc="80" b="1">
                <a:solidFill>
                  <a:srgbClr val="1BB398"/>
                </a:solidFill>
                <a:latin typeface="Calibri"/>
                <a:cs typeface="Calibri"/>
              </a:rPr>
              <a:t>LXC/LXD </a:t>
            </a:r>
            <a:r>
              <a:rPr dirty="0" sz="1050" spc="70" b="1">
                <a:solidFill>
                  <a:srgbClr val="1BB398"/>
                </a:solidFill>
                <a:latin typeface="Calibri"/>
                <a:cs typeface="Calibri"/>
              </a:rPr>
              <a:t>Deep</a:t>
            </a:r>
            <a:r>
              <a:rPr dirty="0" sz="1050" spc="-9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30" b="1">
                <a:solidFill>
                  <a:srgbClr val="1BB398"/>
                </a:solidFill>
                <a:latin typeface="Calibri"/>
                <a:cs typeface="Calibri"/>
              </a:rPr>
              <a:t>Dive</a:t>
            </a:r>
            <a:endParaRPr sz="1050">
              <a:latin typeface="Calibri"/>
              <a:cs typeface="Calibri"/>
            </a:endParaRPr>
          </a:p>
          <a:p>
            <a:pPr marL="12700" marR="6638925">
              <a:lnSpc>
                <a:spcPct val="124400"/>
              </a:lnSpc>
              <a:spcBef>
                <a:spcPts val="135"/>
              </a:spcBef>
              <a:buSzPct val="104761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050" spc="90" b="1">
                <a:solidFill>
                  <a:srgbClr val="1BB398"/>
                </a:solidFill>
                <a:latin typeface="Calibri"/>
                <a:cs typeface="Calibri"/>
              </a:rPr>
              <a:t>CoreOS</a:t>
            </a:r>
            <a:r>
              <a:rPr dirty="0" sz="1050" spc="-7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50" b="1">
                <a:solidFill>
                  <a:srgbClr val="1BB398"/>
                </a:solidFill>
                <a:latin typeface="Calibri"/>
                <a:cs typeface="Calibri"/>
              </a:rPr>
              <a:t>Essentials </a:t>
            </a:r>
            <a:r>
              <a:rPr dirty="0" sz="1050" spc="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50" spc="55" b="1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endParaRPr sz="10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459"/>
              </a:spcBef>
              <a:buSzPct val="104761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050" spc="55" b="1">
                <a:solidFill>
                  <a:srgbClr val="1BB398"/>
                </a:solidFill>
                <a:latin typeface="Calibri"/>
                <a:cs typeface="Calibri"/>
              </a:rPr>
              <a:t>Docker </a:t>
            </a:r>
            <a:r>
              <a:rPr dirty="0" sz="1050" spc="45" b="1">
                <a:solidFill>
                  <a:srgbClr val="1BB398"/>
                </a:solidFill>
                <a:latin typeface="Calibri"/>
                <a:cs typeface="Calibri"/>
              </a:rPr>
              <a:t>Quick</a:t>
            </a:r>
            <a:r>
              <a:rPr dirty="0" sz="1050" spc="-6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40" b="1">
                <a:solidFill>
                  <a:srgbClr val="1BB398"/>
                </a:solidFill>
                <a:latin typeface="Calibri"/>
                <a:cs typeface="Calibri"/>
              </a:rPr>
              <a:t>Start</a:t>
            </a:r>
            <a:endParaRPr sz="10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445"/>
              </a:spcBef>
              <a:buSzPct val="104761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050" spc="55" b="1">
                <a:solidFill>
                  <a:srgbClr val="1BB398"/>
                </a:solidFill>
                <a:latin typeface="Calibri"/>
                <a:cs typeface="Calibri"/>
              </a:rPr>
              <a:t>Docker </a:t>
            </a:r>
            <a:r>
              <a:rPr dirty="0" sz="1050" spc="70" b="1">
                <a:solidFill>
                  <a:srgbClr val="1BB398"/>
                </a:solidFill>
                <a:latin typeface="Calibri"/>
                <a:cs typeface="Calibri"/>
              </a:rPr>
              <a:t>Deep</a:t>
            </a:r>
            <a:r>
              <a:rPr dirty="0" sz="1050" spc="-6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30" b="1">
                <a:solidFill>
                  <a:srgbClr val="1BB398"/>
                </a:solidFill>
                <a:latin typeface="Calibri"/>
                <a:cs typeface="Calibri"/>
              </a:rPr>
              <a:t>Dive</a:t>
            </a:r>
            <a:endParaRPr sz="1050">
              <a:latin typeface="Calibri"/>
              <a:cs typeface="Calibri"/>
            </a:endParaRPr>
          </a:p>
          <a:p>
            <a:pPr marL="12700" marR="5347335">
              <a:lnSpc>
                <a:spcPts val="1689"/>
              </a:lnSpc>
              <a:spcBef>
                <a:spcPts val="45"/>
              </a:spcBef>
              <a:buSzPct val="104761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050" spc="55" b="1">
                <a:solidFill>
                  <a:srgbClr val="1BB398"/>
                </a:solidFill>
                <a:latin typeface="Calibri"/>
                <a:cs typeface="Calibri"/>
              </a:rPr>
              <a:t>Docker</a:t>
            </a:r>
            <a:r>
              <a:rPr dirty="0" sz="10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45" b="1">
                <a:solidFill>
                  <a:srgbClr val="1BB398"/>
                </a:solidFill>
                <a:latin typeface="Calibri"/>
                <a:cs typeface="Calibri"/>
              </a:rPr>
              <a:t>Certified</a:t>
            </a:r>
            <a:r>
              <a:rPr dirty="0" sz="10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55" b="1">
                <a:solidFill>
                  <a:srgbClr val="1BB398"/>
                </a:solidFill>
                <a:latin typeface="Calibri"/>
                <a:cs typeface="Calibri"/>
              </a:rPr>
              <a:t>Associate</a:t>
            </a:r>
            <a:r>
              <a:rPr dirty="0" sz="10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50" b="1">
                <a:solidFill>
                  <a:srgbClr val="1BB398"/>
                </a:solidFill>
                <a:latin typeface="Calibri"/>
                <a:cs typeface="Calibri"/>
              </a:rPr>
              <a:t>Prep</a:t>
            </a:r>
            <a:r>
              <a:rPr dirty="0" sz="10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75" b="1">
                <a:solidFill>
                  <a:srgbClr val="1BB398"/>
                </a:solidFill>
                <a:latin typeface="Calibri"/>
                <a:cs typeface="Calibri"/>
              </a:rPr>
              <a:t>Course </a:t>
            </a:r>
            <a:r>
              <a:rPr dirty="0" sz="1050" spc="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50" spc="50" b="1">
                <a:solidFill>
                  <a:srgbClr val="FFFFFF"/>
                </a:solidFill>
                <a:latin typeface="Calibri"/>
                <a:cs typeface="Calibri"/>
              </a:rPr>
              <a:t>Kubernetes</a:t>
            </a:r>
            <a:endParaRPr sz="10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10"/>
              </a:spcBef>
              <a:buSzPct val="104761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050" spc="45" b="1">
                <a:solidFill>
                  <a:srgbClr val="1BB398"/>
                </a:solidFill>
                <a:latin typeface="Calibri"/>
                <a:cs typeface="Calibri"/>
              </a:rPr>
              <a:t>Certified </a:t>
            </a:r>
            <a:r>
              <a:rPr dirty="0" sz="1050" spc="50" b="1">
                <a:solidFill>
                  <a:srgbClr val="1BB398"/>
                </a:solidFill>
                <a:latin typeface="Calibri"/>
                <a:cs typeface="Calibri"/>
              </a:rPr>
              <a:t>Kubernetes </a:t>
            </a:r>
            <a:r>
              <a:rPr dirty="0" sz="1050" spc="35" b="1">
                <a:solidFill>
                  <a:srgbClr val="1BB398"/>
                </a:solidFill>
                <a:latin typeface="Calibri"/>
                <a:cs typeface="Calibri"/>
              </a:rPr>
              <a:t>Administrator</a:t>
            </a:r>
            <a:r>
              <a:rPr dirty="0" sz="1050" spc="-10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80" b="1">
                <a:solidFill>
                  <a:srgbClr val="1BB398"/>
                </a:solidFill>
                <a:latin typeface="Calibri"/>
                <a:cs typeface="Calibri"/>
              </a:rPr>
              <a:t>(CKA)</a:t>
            </a:r>
            <a:endParaRPr sz="1050">
              <a:latin typeface="Calibri"/>
              <a:cs typeface="Calibri"/>
            </a:endParaRPr>
          </a:p>
          <a:p>
            <a:pPr marL="12700" marR="6203315">
              <a:lnSpc>
                <a:spcPct val="126299"/>
              </a:lnSpc>
              <a:spcBef>
                <a:spcPts val="114"/>
              </a:spcBef>
              <a:buSzPct val="104761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050" spc="50" b="1">
                <a:solidFill>
                  <a:srgbClr val="1BB398"/>
                </a:solidFill>
                <a:latin typeface="Calibri"/>
                <a:cs typeface="Calibri"/>
              </a:rPr>
              <a:t>Kubernetes </a:t>
            </a:r>
            <a:r>
              <a:rPr dirty="0" sz="1050" spc="35" b="1">
                <a:solidFill>
                  <a:srgbClr val="1BB398"/>
                </a:solidFill>
                <a:latin typeface="Calibri"/>
                <a:cs typeface="Calibri"/>
              </a:rPr>
              <a:t>the </a:t>
            </a:r>
            <a:r>
              <a:rPr dirty="0" sz="1050" spc="55" b="1">
                <a:solidFill>
                  <a:srgbClr val="1BB398"/>
                </a:solidFill>
                <a:latin typeface="Calibri"/>
                <a:cs typeface="Calibri"/>
              </a:rPr>
              <a:t>Hard</a:t>
            </a:r>
            <a:r>
              <a:rPr dirty="0" sz="1050" spc="-155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30" b="1">
                <a:solidFill>
                  <a:srgbClr val="1BB398"/>
                </a:solidFill>
                <a:latin typeface="Calibri"/>
                <a:cs typeface="Calibri"/>
              </a:rPr>
              <a:t>Way </a:t>
            </a:r>
            <a:r>
              <a:rPr dirty="0" sz="1050" spc="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050" spc="70" b="1">
                <a:solidFill>
                  <a:srgbClr val="FFFFFF"/>
                </a:solidFill>
                <a:latin typeface="Calibri"/>
                <a:cs typeface="Calibri"/>
              </a:rPr>
              <a:t>DevOps</a:t>
            </a:r>
            <a:endParaRPr sz="10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459"/>
              </a:spcBef>
              <a:buSzPct val="104761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050" spc="70" b="1">
                <a:solidFill>
                  <a:srgbClr val="1BB398"/>
                </a:solidFill>
                <a:latin typeface="Calibri"/>
                <a:cs typeface="Calibri"/>
              </a:rPr>
              <a:t>DevOps</a:t>
            </a:r>
            <a:r>
              <a:rPr dirty="0" sz="1050" spc="-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50" b="1">
                <a:solidFill>
                  <a:srgbClr val="1BB398"/>
                </a:solidFill>
                <a:latin typeface="Calibri"/>
                <a:cs typeface="Calibri"/>
              </a:rPr>
              <a:t>Essentials</a:t>
            </a:r>
            <a:endParaRPr sz="10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325"/>
              </a:spcBef>
              <a:buSzPct val="104761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050" spc="40" b="1">
                <a:solidFill>
                  <a:srgbClr val="1BB398"/>
                </a:solidFill>
                <a:latin typeface="Calibri"/>
                <a:cs typeface="Calibri"/>
              </a:rPr>
              <a:t>Implementing </a:t>
            </a:r>
            <a:r>
              <a:rPr dirty="0" sz="1050" spc="30" b="1">
                <a:solidFill>
                  <a:srgbClr val="1BB398"/>
                </a:solidFill>
                <a:latin typeface="Calibri"/>
                <a:cs typeface="Calibri"/>
              </a:rPr>
              <a:t>a </a:t>
            </a:r>
            <a:r>
              <a:rPr dirty="0" sz="1050" spc="20" b="1">
                <a:solidFill>
                  <a:srgbClr val="1BB398"/>
                </a:solidFill>
                <a:latin typeface="Calibri"/>
                <a:cs typeface="Calibri"/>
              </a:rPr>
              <a:t>Full </a:t>
            </a:r>
            <a:r>
              <a:rPr dirty="0" sz="1050" spc="70" b="1">
                <a:solidFill>
                  <a:srgbClr val="1BB398"/>
                </a:solidFill>
                <a:latin typeface="Calibri"/>
                <a:cs typeface="Calibri"/>
              </a:rPr>
              <a:t>CI/CD</a:t>
            </a:r>
            <a:r>
              <a:rPr dirty="0" sz="1050" spc="-110" b="1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050" spc="30" b="1">
                <a:solidFill>
                  <a:srgbClr val="1BB398"/>
                </a:solidFill>
                <a:latin typeface="Calibri"/>
                <a:cs typeface="Calibri"/>
              </a:rPr>
              <a:t>Pipeline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33772" y="4792636"/>
            <a:ext cx="1219200" cy="1714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ts val="600"/>
              </a:lnSpc>
              <a:spcBef>
                <a:spcPts val="1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845807" y="4654296"/>
            <a:ext cx="2045970" cy="100965"/>
            <a:chOff x="6845807" y="4654296"/>
            <a:chExt cx="2045970" cy="100965"/>
          </a:xfrm>
        </p:grpSpPr>
        <p:sp>
          <p:nvSpPr>
            <p:cNvPr id="4" name="object 4"/>
            <p:cNvSpPr/>
            <p:nvPr/>
          </p:nvSpPr>
          <p:spPr>
            <a:xfrm>
              <a:off x="6871474" y="4684064"/>
              <a:ext cx="2020570" cy="0"/>
            </a:xfrm>
            <a:custGeom>
              <a:avLst/>
              <a:gdLst/>
              <a:ahLst/>
              <a:cxnLst/>
              <a:rect l="l" t="t" r="r" b="b"/>
              <a:pathLst>
                <a:path w="2020570" h="0">
                  <a:moveTo>
                    <a:pt x="0" y="0"/>
                  </a:moveTo>
                  <a:lnTo>
                    <a:pt x="2020283" y="1"/>
                  </a:lnTo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845807" y="4654296"/>
              <a:ext cx="326135" cy="1005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85347" y="4672257"/>
              <a:ext cx="246379" cy="20320"/>
            </a:xfrm>
            <a:custGeom>
              <a:avLst/>
              <a:gdLst/>
              <a:ahLst/>
              <a:cxnLst/>
              <a:rect l="l" t="t" r="r" b="b"/>
              <a:pathLst>
                <a:path w="246379" h="20320">
                  <a:moveTo>
                    <a:pt x="246234" y="0"/>
                  </a:moveTo>
                  <a:lnTo>
                    <a:pt x="0" y="0"/>
                  </a:lnTo>
                  <a:lnTo>
                    <a:pt x="0" y="20117"/>
                  </a:lnTo>
                  <a:lnTo>
                    <a:pt x="246234" y="20117"/>
                  </a:lnTo>
                  <a:lnTo>
                    <a:pt x="246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8" name="object 8"/>
            <p:cNvSpPr/>
            <p:nvPr/>
          </p:nvSpPr>
          <p:spPr>
            <a:xfrm>
              <a:off x="335279" y="4611623"/>
              <a:ext cx="1703832" cy="384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58055" y="975360"/>
              <a:ext cx="627888" cy="6065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43815" rIns="0" bIns="0" rtlCol="0" vert="horz">
            <a:spAutoFit/>
          </a:bodyPr>
          <a:lstStyle/>
          <a:p>
            <a:pPr marL="12700" marR="5080" indent="1324610">
              <a:lnSpc>
                <a:spcPts val="5690"/>
              </a:lnSpc>
              <a:spcBef>
                <a:spcPts val="345"/>
              </a:spcBef>
            </a:pPr>
            <a:r>
              <a:rPr dirty="0" spc="25"/>
              <a:t>Beginner’s </a:t>
            </a:r>
            <a:r>
              <a:rPr dirty="0" spc="100"/>
              <a:t>Guide </a:t>
            </a:r>
            <a:r>
              <a:rPr dirty="0" spc="55"/>
              <a:t>to  </a:t>
            </a:r>
            <a:r>
              <a:rPr dirty="0" spc="105"/>
              <a:t>Containers </a:t>
            </a:r>
            <a:r>
              <a:rPr dirty="0" spc="125"/>
              <a:t>and</a:t>
            </a:r>
            <a:r>
              <a:rPr dirty="0" spc="-615"/>
              <a:t> </a:t>
            </a:r>
            <a:r>
              <a:rPr dirty="0" spc="85"/>
              <a:t>Orchestration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331975" y="3550920"/>
            <a:ext cx="6480175" cy="807720"/>
            <a:chOff x="1331975" y="3550920"/>
            <a:chExt cx="6480175" cy="807720"/>
          </a:xfrm>
        </p:grpSpPr>
        <p:sp>
          <p:nvSpPr>
            <p:cNvPr id="13" name="object 13"/>
            <p:cNvSpPr/>
            <p:nvPr/>
          </p:nvSpPr>
          <p:spPr>
            <a:xfrm>
              <a:off x="1331975" y="3550920"/>
              <a:ext cx="6480048" cy="79552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968752" y="3633216"/>
              <a:ext cx="3206496" cy="7254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371600" y="3566243"/>
            <a:ext cx="6400800" cy="719455"/>
          </a:xfrm>
          <a:prstGeom prst="rect">
            <a:avLst/>
          </a:prstGeom>
          <a:solidFill>
            <a:srgbClr val="000000">
              <a:alpha val="41178"/>
            </a:srgbClr>
          </a:solidFill>
        </p:spPr>
        <p:txBody>
          <a:bodyPr wrap="square" lIns="0" tIns="1244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80"/>
              </a:spcBef>
            </a:pPr>
            <a:r>
              <a:rPr dirty="0" sz="2400" spc="10">
                <a:solidFill>
                  <a:srgbClr val="FFFFFF"/>
                </a:solidFill>
                <a:latin typeface="Calibri"/>
                <a:cs typeface="Calibri"/>
              </a:rPr>
              <a:t>What </a:t>
            </a:r>
            <a:r>
              <a:rPr dirty="0" sz="2400" spc="2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2400" spc="-25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400" spc="45">
                <a:solidFill>
                  <a:srgbClr val="FFFFFF"/>
                </a:solidFill>
                <a:latin typeface="Calibri"/>
                <a:cs typeface="Calibri"/>
              </a:rPr>
              <a:t>Containers?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279" y="867334"/>
            <a:ext cx="8625840" cy="4128770"/>
            <a:chOff x="335279" y="867334"/>
            <a:chExt cx="8625840" cy="4128770"/>
          </a:xfrm>
        </p:grpSpPr>
        <p:sp>
          <p:nvSpPr>
            <p:cNvPr id="3" name="object 3"/>
            <p:cNvSpPr/>
            <p:nvPr/>
          </p:nvSpPr>
          <p:spPr>
            <a:xfrm>
              <a:off x="432815" y="905256"/>
              <a:ext cx="8461248" cy="36088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85691" y="867334"/>
              <a:ext cx="8229600" cy="3569970"/>
            </a:xfrm>
            <a:custGeom>
              <a:avLst/>
              <a:gdLst/>
              <a:ahLst/>
              <a:cxnLst/>
              <a:rect l="l" t="t" r="r" b="b"/>
              <a:pathLst>
                <a:path w="8229600" h="3569970">
                  <a:moveTo>
                    <a:pt x="8229600" y="0"/>
                  </a:moveTo>
                  <a:lnTo>
                    <a:pt x="0" y="0"/>
                  </a:lnTo>
                  <a:lnTo>
                    <a:pt x="0" y="3569582"/>
                  </a:lnTo>
                  <a:lnTo>
                    <a:pt x="8229600" y="356958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44" y="196596"/>
            <a:ext cx="232029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"/>
              <a:t>What are</a:t>
            </a:r>
            <a:r>
              <a:rPr dirty="0" spc="-260"/>
              <a:t> </a:t>
            </a:r>
            <a:r>
              <a:rPr dirty="0" spc="35"/>
              <a:t>Containers?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21072" y="4779936"/>
            <a:ext cx="1244600" cy="196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431" y="876300"/>
            <a:ext cx="7957184" cy="3183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0">
                <a:solidFill>
                  <a:srgbClr val="1BB398"/>
                </a:solidFill>
                <a:latin typeface="Calibri"/>
                <a:cs typeface="Calibri"/>
              </a:rPr>
              <a:t>are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25">
                <a:solidFill>
                  <a:srgbClr val="1BB398"/>
                </a:solidFill>
                <a:latin typeface="Calibri"/>
                <a:cs typeface="Calibri"/>
              </a:rPr>
              <a:t>all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about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FFFFFF"/>
                </a:solidFill>
                <a:latin typeface="Calibri"/>
                <a:cs typeface="Calibri"/>
              </a:rPr>
              <a:t>portable</a:t>
            </a:r>
            <a:r>
              <a:rPr dirty="0" sz="135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1BB398"/>
                </a:solidFill>
                <a:latin typeface="Calibri"/>
                <a:cs typeface="Calibri"/>
              </a:rPr>
              <a:t>software.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Calibri"/>
              <a:cs typeface="Calibri"/>
            </a:endParaRPr>
          </a:p>
          <a:p>
            <a:pPr marL="12700" marR="5080">
              <a:lnSpc>
                <a:spcPct val="101400"/>
              </a:lnSpc>
            </a:pPr>
            <a:r>
              <a:rPr dirty="0" sz="1400" spc="45">
                <a:solidFill>
                  <a:srgbClr val="1BB398"/>
                </a:solidFill>
                <a:latin typeface="Calibri"/>
                <a:cs typeface="Calibri"/>
              </a:rPr>
              <a:t>They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0">
                <a:solidFill>
                  <a:srgbClr val="1BB398"/>
                </a:solidFill>
                <a:latin typeface="Calibri"/>
                <a:cs typeface="Calibri"/>
              </a:rPr>
              <a:t>are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technology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5">
                <a:solidFill>
                  <a:srgbClr val="1BB398"/>
                </a:solidFill>
                <a:latin typeface="Calibri"/>
                <a:cs typeface="Calibri"/>
              </a:rPr>
              <a:t>that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BB398"/>
                </a:solidFill>
                <a:latin typeface="Calibri"/>
                <a:cs typeface="Calibri"/>
              </a:rPr>
              <a:t>allows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you</a:t>
            </a:r>
            <a:r>
              <a:rPr dirty="0" sz="1400" spc="-5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BB398"/>
                </a:solidFill>
                <a:latin typeface="Calibri"/>
                <a:cs typeface="Calibri"/>
              </a:rPr>
              <a:t>run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5">
                <a:solidFill>
                  <a:srgbClr val="1BB398"/>
                </a:solidFill>
                <a:latin typeface="Calibri"/>
                <a:cs typeface="Calibri"/>
              </a:rPr>
              <a:t>software</a:t>
            </a:r>
            <a:r>
              <a:rPr dirty="0" sz="1400" spc="-5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on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BB398"/>
                </a:solidFill>
                <a:latin typeface="Calibri"/>
                <a:cs typeface="Calibri"/>
              </a:rPr>
              <a:t>variety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0">
                <a:solidFill>
                  <a:srgbClr val="1BB398"/>
                </a:solidFill>
                <a:latin typeface="Calibri"/>
                <a:cs typeface="Calibri"/>
              </a:rPr>
              <a:t>of</a:t>
            </a:r>
            <a:r>
              <a:rPr dirty="0" sz="1400" spc="-5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systems,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5">
                <a:solidFill>
                  <a:srgbClr val="1BB398"/>
                </a:solidFill>
                <a:latin typeface="Calibri"/>
                <a:cs typeface="Calibri"/>
              </a:rPr>
              <a:t>including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developer’s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BB398"/>
                </a:solidFill>
                <a:latin typeface="Calibri"/>
                <a:cs typeface="Calibri"/>
              </a:rPr>
              <a:t>laptop,  </a:t>
            </a:r>
            <a:r>
              <a:rPr dirty="0" sz="1400" spc="-25">
                <a:solidFill>
                  <a:srgbClr val="1BB398"/>
                </a:solidFill>
                <a:latin typeface="Calibri"/>
                <a:cs typeface="Calibri"/>
              </a:rPr>
              <a:t>all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the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1BB398"/>
                </a:solidFill>
                <a:latin typeface="Calibri"/>
                <a:cs typeface="Calibri"/>
              </a:rPr>
              <a:t>way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400" spc="-7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0">
                <a:solidFill>
                  <a:srgbClr val="1BB398"/>
                </a:solidFill>
                <a:latin typeface="Calibri"/>
                <a:cs typeface="Calibri"/>
              </a:rPr>
              <a:t>production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0">
                <a:solidFill>
                  <a:srgbClr val="1BB398"/>
                </a:solidFill>
                <a:latin typeface="Calibri"/>
                <a:cs typeface="Calibri"/>
              </a:rPr>
              <a:t>system.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Calibri"/>
              <a:cs typeface="Calibri"/>
            </a:endParaRPr>
          </a:p>
          <a:p>
            <a:pPr marL="12700" marR="755650">
              <a:lnSpc>
                <a:spcPts val="1580"/>
              </a:lnSpc>
            </a:pPr>
            <a:r>
              <a:rPr dirty="0" sz="1400" spc="40">
                <a:solidFill>
                  <a:srgbClr val="1BB398"/>
                </a:solidFill>
                <a:latin typeface="Calibri"/>
                <a:cs typeface="Calibri"/>
              </a:rPr>
              <a:t>This</a:t>
            </a:r>
            <a:r>
              <a:rPr dirty="0" sz="1400" spc="-5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50">
                <a:solidFill>
                  <a:srgbClr val="1BB398"/>
                </a:solidFill>
                <a:latin typeface="Calibri"/>
                <a:cs typeface="Calibri"/>
              </a:rPr>
              <a:t>speeds</a:t>
            </a:r>
            <a:r>
              <a:rPr dirty="0" sz="1400" spc="-5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5">
                <a:solidFill>
                  <a:srgbClr val="1BB398"/>
                </a:solidFill>
                <a:latin typeface="Calibri"/>
                <a:cs typeface="Calibri"/>
              </a:rPr>
              <a:t>up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deployment,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0">
                <a:solidFill>
                  <a:srgbClr val="1BB398"/>
                </a:solidFill>
                <a:latin typeface="Calibri"/>
                <a:cs typeface="Calibri"/>
              </a:rPr>
              <a:t>simplifies</a:t>
            </a:r>
            <a:r>
              <a:rPr dirty="0" sz="1400" spc="-5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5">
                <a:solidFill>
                  <a:srgbClr val="1BB398"/>
                </a:solidFill>
                <a:latin typeface="Calibri"/>
                <a:cs typeface="Calibri"/>
              </a:rPr>
              <a:t>automation,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and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ensures</a:t>
            </a:r>
            <a:r>
              <a:rPr dirty="0" sz="1400" spc="-5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5">
                <a:solidFill>
                  <a:srgbClr val="1BB398"/>
                </a:solidFill>
                <a:latin typeface="Calibri"/>
                <a:cs typeface="Calibri"/>
              </a:rPr>
              <a:t>your</a:t>
            </a:r>
            <a:r>
              <a:rPr dirty="0" sz="1400" spc="-5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60">
                <a:solidFill>
                  <a:srgbClr val="1BB398"/>
                </a:solidFill>
                <a:latin typeface="Calibri"/>
                <a:cs typeface="Calibri"/>
              </a:rPr>
              <a:t>code</a:t>
            </a:r>
            <a:r>
              <a:rPr dirty="0" sz="1400" spc="-5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55">
                <a:solidFill>
                  <a:srgbClr val="1BB398"/>
                </a:solidFill>
                <a:latin typeface="Calibri"/>
                <a:cs typeface="Calibri"/>
              </a:rPr>
              <a:t>can</a:t>
            </a:r>
            <a:r>
              <a:rPr dirty="0" sz="1400" spc="-5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BB398"/>
                </a:solidFill>
                <a:latin typeface="Calibri"/>
                <a:cs typeface="Calibri"/>
              </a:rPr>
              <a:t>run</a:t>
            </a:r>
            <a:r>
              <a:rPr dirty="0" sz="1400" spc="-5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0">
                <a:solidFill>
                  <a:srgbClr val="1BB398"/>
                </a:solidFill>
                <a:latin typeface="Calibri"/>
                <a:cs typeface="Calibri"/>
              </a:rPr>
              <a:t>consistently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1BB398"/>
                </a:solidFill>
                <a:latin typeface="Calibri"/>
                <a:cs typeface="Calibri"/>
              </a:rPr>
              <a:t>in 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production,</a:t>
            </a:r>
            <a:r>
              <a:rPr dirty="0" sz="1400" spc="-8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45">
                <a:solidFill>
                  <a:srgbClr val="1BB398"/>
                </a:solidFill>
                <a:latin typeface="Calibri"/>
                <a:cs typeface="Calibri"/>
              </a:rPr>
              <a:t>as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35">
                <a:solidFill>
                  <a:srgbClr val="1BB398"/>
                </a:solidFill>
                <a:latin typeface="Calibri"/>
                <a:cs typeface="Calibri"/>
              </a:rPr>
              <a:t>well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45">
                <a:solidFill>
                  <a:srgbClr val="1BB398"/>
                </a:solidFill>
                <a:latin typeface="Calibri"/>
                <a:cs typeface="Calibri"/>
              </a:rPr>
              <a:t>as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5">
                <a:solidFill>
                  <a:srgbClr val="1BB398"/>
                </a:solidFill>
                <a:latin typeface="Calibri"/>
                <a:cs typeface="Calibri"/>
              </a:rPr>
              <a:t>everywhere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BB398"/>
                </a:solidFill>
                <a:latin typeface="Calibri"/>
                <a:cs typeface="Calibri"/>
              </a:rPr>
              <a:t>else!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50">
              <a:latin typeface="Calibri"/>
              <a:cs typeface="Calibri"/>
            </a:endParaRPr>
          </a:p>
          <a:p>
            <a:pPr marL="12700" marR="234950">
              <a:lnSpc>
                <a:spcPct val="101400"/>
              </a:lnSpc>
            </a:pP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Like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10" b="1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FFFFFF"/>
                </a:solidFill>
                <a:latin typeface="Calibri"/>
                <a:cs typeface="Calibri"/>
              </a:rPr>
              <a:t>machines</a:t>
            </a:r>
            <a:r>
              <a:rPr dirty="0" sz="1400" spc="60">
                <a:solidFill>
                  <a:srgbClr val="1BB398"/>
                </a:solidFill>
                <a:latin typeface="Calibri"/>
                <a:cs typeface="Calibri"/>
              </a:rPr>
              <a:t>,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400" spc="-5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BB398"/>
                </a:solidFill>
                <a:latin typeface="Calibri"/>
                <a:cs typeface="Calibri"/>
              </a:rPr>
              <a:t>wrap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5">
                <a:solidFill>
                  <a:srgbClr val="1BB398"/>
                </a:solidFill>
                <a:latin typeface="Calibri"/>
                <a:cs typeface="Calibri"/>
              </a:rPr>
              <a:t>your</a:t>
            </a:r>
            <a:r>
              <a:rPr dirty="0" sz="1400" spc="-5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5">
                <a:solidFill>
                  <a:srgbClr val="1BB398"/>
                </a:solidFill>
                <a:latin typeface="Calibri"/>
                <a:cs typeface="Calibri"/>
              </a:rPr>
              <a:t>software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1BB398"/>
                </a:solidFill>
                <a:latin typeface="Calibri"/>
                <a:cs typeface="Calibri"/>
              </a:rPr>
              <a:t>in</a:t>
            </a:r>
            <a:r>
              <a:rPr dirty="0" sz="1400" spc="-5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30">
                <a:solidFill>
                  <a:srgbClr val="1BB398"/>
                </a:solidFill>
                <a:latin typeface="Calibri"/>
                <a:cs typeface="Calibri"/>
              </a:rPr>
              <a:t>a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FFFFFF"/>
                </a:solidFill>
                <a:latin typeface="Calibri"/>
                <a:cs typeface="Calibri"/>
              </a:rPr>
              <a:t>standardized</a:t>
            </a:r>
            <a:r>
              <a:rPr dirty="0" sz="1350" spc="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FFFFFF"/>
                </a:solidFill>
                <a:latin typeface="Calibri"/>
                <a:cs typeface="Calibri"/>
              </a:rPr>
              <a:t>environment</a:t>
            </a:r>
            <a:r>
              <a:rPr dirty="0" sz="135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5">
                <a:solidFill>
                  <a:srgbClr val="1BB398"/>
                </a:solidFill>
                <a:latin typeface="Calibri"/>
                <a:cs typeface="Calibri"/>
              </a:rPr>
              <a:t>that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1BB398"/>
                </a:solidFill>
                <a:latin typeface="Calibri"/>
                <a:cs typeface="Calibri"/>
              </a:rPr>
              <a:t>allows</a:t>
            </a:r>
            <a:r>
              <a:rPr dirty="0" sz="1400" spc="-5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30">
                <a:solidFill>
                  <a:srgbClr val="1BB398"/>
                </a:solidFill>
                <a:latin typeface="Calibri"/>
                <a:cs typeface="Calibri"/>
              </a:rPr>
              <a:t>it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to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1BB398"/>
                </a:solidFill>
                <a:latin typeface="Calibri"/>
                <a:cs typeface="Calibri"/>
              </a:rPr>
              <a:t>run  </a:t>
            </a:r>
            <a:r>
              <a:rPr dirty="0" sz="1400" spc="20">
                <a:solidFill>
                  <a:srgbClr val="1BB398"/>
                </a:solidFill>
                <a:latin typeface="Calibri"/>
                <a:cs typeface="Calibri"/>
              </a:rPr>
              <a:t>consistently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on</a:t>
            </a:r>
            <a:r>
              <a:rPr dirty="0" sz="1400" spc="-23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5">
                <a:solidFill>
                  <a:srgbClr val="1BB398"/>
                </a:solidFill>
                <a:latin typeface="Calibri"/>
                <a:cs typeface="Calibri"/>
              </a:rPr>
              <a:t>varied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machines.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But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containers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10">
                <a:solidFill>
                  <a:srgbClr val="1BB398"/>
                </a:solidFill>
                <a:latin typeface="Calibri"/>
                <a:cs typeface="Calibri"/>
              </a:rPr>
              <a:t>are</a:t>
            </a:r>
            <a:r>
              <a:rPr dirty="0" sz="1400" spc="-65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FFFFFF"/>
                </a:solidFill>
                <a:latin typeface="Calibri"/>
                <a:cs typeface="Calibri"/>
              </a:rPr>
              <a:t>smaller,</a:t>
            </a:r>
            <a:r>
              <a:rPr dirty="0" sz="135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70" b="1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dirty="0" sz="1350" spc="-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25" b="1">
                <a:solidFill>
                  <a:srgbClr val="FFFFFF"/>
                </a:solidFill>
                <a:latin typeface="Calibri"/>
                <a:cs typeface="Calibri"/>
              </a:rPr>
              <a:t>fewer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FFFFFF"/>
                </a:solidFill>
                <a:latin typeface="Calibri"/>
                <a:cs typeface="Calibri"/>
              </a:rPr>
              <a:t>resources,</a:t>
            </a:r>
            <a:r>
              <a:rPr dirty="0" sz="1350" spc="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60" b="1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45" b="1">
                <a:solidFill>
                  <a:srgbClr val="FFFFFF"/>
                </a:solidFill>
                <a:latin typeface="Calibri"/>
                <a:cs typeface="Calibri"/>
              </a:rPr>
              <a:t>easier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35" b="1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13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350" spc="55" b="1">
                <a:solidFill>
                  <a:srgbClr val="FFFFFF"/>
                </a:solidFill>
                <a:latin typeface="Calibri"/>
                <a:cs typeface="Calibri"/>
              </a:rPr>
              <a:t>automate</a:t>
            </a:r>
            <a:r>
              <a:rPr dirty="0" sz="135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15">
                <a:solidFill>
                  <a:srgbClr val="1BB398"/>
                </a:solidFill>
                <a:latin typeface="Calibri"/>
                <a:cs typeface="Calibri"/>
              </a:rPr>
              <a:t>than</a:t>
            </a:r>
            <a:r>
              <a:rPr dirty="0" sz="1400" spc="-6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1BB398"/>
                </a:solidFill>
                <a:latin typeface="Calibri"/>
                <a:cs typeface="Calibri"/>
              </a:rPr>
              <a:t>virtual</a:t>
            </a:r>
            <a:r>
              <a:rPr dirty="0" sz="1400" spc="-70">
                <a:solidFill>
                  <a:srgbClr val="1BB398"/>
                </a:solidFill>
                <a:latin typeface="Calibri"/>
                <a:cs typeface="Calibri"/>
              </a:rPr>
              <a:t> </a:t>
            </a:r>
            <a:r>
              <a:rPr dirty="0" sz="1400" spc="25">
                <a:solidFill>
                  <a:srgbClr val="1BB398"/>
                </a:solidFill>
                <a:latin typeface="Calibri"/>
                <a:cs typeface="Calibri"/>
              </a:rPr>
              <a:t>machines.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824" y="221464"/>
            <a:ext cx="7890677" cy="4350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21072" y="4779936"/>
            <a:ext cx="1244600" cy="196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0825" y="0"/>
            <a:ext cx="6702723" cy="4682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21072" y="4779936"/>
            <a:ext cx="1244600" cy="19685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600"/>
              </a:lnSpc>
              <a:spcBef>
                <a:spcPts val="220"/>
              </a:spcBef>
            </a:pPr>
            <a:r>
              <a:rPr dirty="0" sz="550" spc="30" b="1">
                <a:solidFill>
                  <a:srgbClr val="595959"/>
                </a:solidFill>
                <a:latin typeface="Garamond"/>
                <a:cs typeface="Garamond"/>
              </a:rPr>
              <a:t>Beginner’s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35" b="1">
                <a:solidFill>
                  <a:srgbClr val="595959"/>
                </a:solidFill>
                <a:latin typeface="Garamond"/>
                <a:cs typeface="Garamond"/>
              </a:rPr>
              <a:t>Guide</a:t>
            </a:r>
            <a:r>
              <a:rPr dirty="0" sz="550" spc="-2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5" b="1">
                <a:solidFill>
                  <a:srgbClr val="595959"/>
                </a:solidFill>
                <a:latin typeface="Garamond"/>
                <a:cs typeface="Garamond"/>
              </a:rPr>
              <a:t>to</a:t>
            </a:r>
            <a:r>
              <a:rPr dirty="0" sz="550" spc="-30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Containers</a:t>
            </a:r>
            <a:r>
              <a:rPr dirty="0" sz="550" spc="-25" b="1">
                <a:solidFill>
                  <a:srgbClr val="595959"/>
                </a:solidFill>
                <a:latin typeface="Garamond"/>
                <a:cs typeface="Garamond"/>
              </a:rPr>
              <a:t> </a:t>
            </a:r>
            <a:r>
              <a:rPr dirty="0" sz="550" spc="50" b="1">
                <a:solidFill>
                  <a:srgbClr val="595959"/>
                </a:solidFill>
                <a:latin typeface="Garamond"/>
                <a:cs typeface="Garamond"/>
              </a:rPr>
              <a:t>and  </a:t>
            </a:r>
            <a:r>
              <a:rPr dirty="0" sz="550" spc="45" b="1">
                <a:solidFill>
                  <a:srgbClr val="595959"/>
                </a:solidFill>
                <a:latin typeface="Garamond"/>
                <a:cs typeface="Garamond"/>
              </a:rPr>
              <a:t>Orchestration</a:t>
            </a:r>
            <a:endParaRPr sz="550">
              <a:latin typeface="Garamond"/>
              <a:cs typeface="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2020-07-17T10:49:44Z</dcterms:created>
  <dcterms:modified xsi:type="dcterms:W3CDTF">2020-07-17T10:49:44Z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PDFsam Basic v3.3.5</vt:lpwstr>
  </property>
  <property fmtid="{D5CDD505-2E9C-101B-9397-08002B2CF9AE}" pid="3" name="LastSaved">
    <vt:filetime>2020-07-17T00:00:00Z</vt:filetime>
  </property>
</Properties>
</file>